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m" ContentType="application/vnd.ms-excel.sheet.macroEnabled.12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1" r:id="rId1"/>
  </p:sldMasterIdLst>
  <p:notesMasterIdLst>
    <p:notesMasterId r:id="rId25"/>
  </p:notesMasterIdLst>
  <p:handoutMasterIdLst>
    <p:handoutMasterId r:id="rId26"/>
  </p:handoutMasterIdLst>
  <p:sldIdLst>
    <p:sldId id="707" r:id="rId2"/>
    <p:sldId id="704" r:id="rId3"/>
    <p:sldId id="718" r:id="rId4"/>
    <p:sldId id="734" r:id="rId5"/>
    <p:sldId id="750" r:id="rId6"/>
    <p:sldId id="751" r:id="rId7"/>
    <p:sldId id="664" r:id="rId8"/>
    <p:sldId id="733" r:id="rId9"/>
    <p:sldId id="752" r:id="rId10"/>
    <p:sldId id="735" r:id="rId11"/>
    <p:sldId id="736" r:id="rId12"/>
    <p:sldId id="738" r:id="rId13"/>
    <p:sldId id="739" r:id="rId14"/>
    <p:sldId id="740" r:id="rId15"/>
    <p:sldId id="741" r:id="rId16"/>
    <p:sldId id="758" r:id="rId17"/>
    <p:sldId id="743" r:id="rId18"/>
    <p:sldId id="757" r:id="rId19"/>
    <p:sldId id="748" r:id="rId20"/>
    <p:sldId id="745" r:id="rId21"/>
    <p:sldId id="731" r:id="rId22"/>
    <p:sldId id="749" r:id="rId23"/>
    <p:sldId id="661" r:id="rId24"/>
  </p:sldIdLst>
  <p:sldSz cx="9144000" cy="5143500" type="screen16x9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31"/>
    <p:restoredTop sz="90000"/>
  </p:normalViewPr>
  <p:slideViewPr>
    <p:cSldViewPr>
      <p:cViewPr varScale="1">
        <p:scale>
          <a:sx n="125" d="100"/>
          <a:sy n="125" d="100"/>
        </p:scale>
        <p:origin x="560" y="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88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_con_supporto_delle_macro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cat>
            <c:strRef>
              <c:f>Foglio1!$A$2:$A$3</c:f>
              <c:strCache>
                <c:ptCount val="2"/>
                <c:pt idx="0">
                  <c:v>Asymptomatic</c:v>
                </c:pt>
                <c:pt idx="1">
                  <c:v>Symptomatic</c:v>
                </c:pt>
              </c:strCache>
            </c:strRef>
          </c:cat>
          <c:val>
            <c:numRef>
              <c:f>Foglio1!$B$2:$B$3</c:f>
              <c:numCache>
                <c:formatCode>General</c:formatCode>
                <c:ptCount val="2"/>
                <c:pt idx="0">
                  <c:v>602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0B-A845-88D8-00F2D788D5B9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Serie 2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cat>
            <c:strRef>
              <c:f>Foglio1!$A$2:$A$3</c:f>
              <c:strCache>
                <c:ptCount val="2"/>
                <c:pt idx="0">
                  <c:v>Asymptomatic</c:v>
                </c:pt>
                <c:pt idx="1">
                  <c:v>Symptomatic</c:v>
                </c:pt>
              </c:strCache>
            </c:strRef>
          </c:cat>
          <c:val>
            <c:numRef>
              <c:f>Foglio1!$C$2:$C$3</c:f>
              <c:numCache>
                <c:formatCode>General</c:formatCode>
                <c:ptCount val="2"/>
                <c:pt idx="0">
                  <c:v>0</c:v>
                </c:pt>
                <c:pt idx="1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0B-A845-88D8-00F2D788D5B9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Serie 3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100000"/>
                    <a:shade val="100000"/>
                    <a:satMod val="130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cat>
            <c:strRef>
              <c:f>Foglio1!$A$2:$A$3</c:f>
              <c:strCache>
                <c:ptCount val="2"/>
                <c:pt idx="0">
                  <c:v>Asymptomatic</c:v>
                </c:pt>
                <c:pt idx="1">
                  <c:v>Symptomatic</c:v>
                </c:pt>
              </c:strCache>
            </c:strRef>
          </c:cat>
          <c:val>
            <c:numRef>
              <c:f>Foglio1!$D$2:$D$3</c:f>
              <c:numCache>
                <c:formatCode>General</c:formatCode>
                <c:ptCount val="2"/>
                <c:pt idx="0">
                  <c:v>0</c:v>
                </c:pt>
                <c:pt idx="1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0B-A845-88D8-00F2D788D5B9}"/>
            </c:ext>
          </c:extLst>
        </c:ser>
        <c:ser>
          <c:idx val="3"/>
          <c:order val="3"/>
          <c:tx>
            <c:strRef>
              <c:f>Foglio1!$E$1</c:f>
              <c:strCache>
                <c:ptCount val="1"/>
                <c:pt idx="0">
                  <c:v>Serie 4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100000"/>
                    <a:shade val="100000"/>
                    <a:satMod val="130000"/>
                  </a:schemeClr>
                </a:gs>
                <a:gs pos="100000">
                  <a:schemeClr val="accent4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cat>
            <c:strRef>
              <c:f>Foglio1!$A$2:$A$3</c:f>
              <c:strCache>
                <c:ptCount val="2"/>
                <c:pt idx="0">
                  <c:v>Asymptomatic</c:v>
                </c:pt>
                <c:pt idx="1">
                  <c:v>Symptomatic</c:v>
                </c:pt>
              </c:strCache>
            </c:strRef>
          </c:cat>
          <c:val>
            <c:numRef>
              <c:f>Foglio1!$E$2:$E$3</c:f>
              <c:numCache>
                <c:formatCode>General</c:formatCode>
                <c:ptCount val="2"/>
                <c:pt idx="0">
                  <c:v>0</c:v>
                </c:pt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60B-A845-88D8-00F2D788D5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"/>
        <c:gapDepth val="173"/>
        <c:shape val="cylinder"/>
        <c:axId val="1210206080"/>
        <c:axId val="1210638368"/>
        <c:axId val="0"/>
      </c:bar3DChart>
      <c:catAx>
        <c:axId val="1210206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10638368"/>
        <c:crosses val="autoZero"/>
        <c:auto val="1"/>
        <c:lblAlgn val="ctr"/>
        <c:lblOffset val="100"/>
        <c:noMultiLvlLbl val="0"/>
      </c:catAx>
      <c:valAx>
        <c:axId val="1210638368"/>
        <c:scaling>
          <c:orientation val="minMax"/>
          <c:max val="6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10206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>
        <c:manualLayout>
          <c:layoutTarget val="inner"/>
          <c:xMode val="edge"/>
          <c:yMode val="edge"/>
          <c:x val="8.9646794150731166E-2"/>
          <c:y val="0.10199812697896858"/>
          <c:w val="0.87095388076490421"/>
          <c:h val="0.803035809175826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50%</c:v>
                </c:pt>
              </c:strCache>
            </c:strRef>
          </c:tx>
          <c:spPr>
            <a:pattFill prst="dkUpDiag">
              <a:fgClr>
                <a:srgbClr val="008000"/>
              </a:fgClr>
              <a:bgClr>
                <a:schemeClr val="bg1"/>
              </a:bgClr>
            </a:pattFill>
            <a:ln>
              <a:noFill/>
            </a:ln>
            <a:effectLst>
              <a:innerShdw>
                <a:schemeClr val="accent2">
                  <a:shade val="53000"/>
                </a:schemeClr>
              </a:innerShdw>
            </a:effectLst>
          </c:spPr>
          <c:invertIfNegative val="0"/>
          <c:dLbls>
            <c:spPr>
              <a:noFill/>
              <a:ln w="4346">
                <a:noFill/>
              </a:ln>
            </c:spPr>
            <c:txPr>
              <a:bodyPr rot="0" vert="horz"/>
              <a:lstStyle/>
              <a:p>
                <a:pPr>
                  <a:defRPr i="1">
                    <a:latin typeface="Century Gothic" panose="020B0502020202020204" pitchFamily="34" charset="0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</c:f>
              <c:strCache>
                <c:ptCount val="1"/>
                <c:pt idx="0">
                  <c:v>Stenosis</c:v>
                </c:pt>
              </c:strCache>
            </c:strRef>
          </c:cat>
          <c:val>
            <c:numRef>
              <c:f>Foglio1!$B$2</c:f>
              <c:numCache>
                <c:formatCode>General</c:formatCode>
                <c:ptCount val="1"/>
                <c:pt idx="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3E-FA47-9B50-7B7CAC5102BE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60%</c:v>
                </c:pt>
              </c:strCache>
            </c:strRef>
          </c:tx>
          <c:spPr>
            <a:pattFill prst="dkUpDiag">
              <a:fgClr>
                <a:srgbClr val="33CD4D"/>
              </a:fgClr>
              <a:bgClr>
                <a:schemeClr val="bg1"/>
              </a:bgClr>
            </a:pattFill>
            <a:ln>
              <a:noFill/>
            </a:ln>
            <a:effectLst>
              <a:innerShdw>
                <a:schemeClr val="accent2">
                  <a:shade val="76000"/>
                </a:schemeClr>
              </a:innerShdw>
            </a:effectLst>
          </c:spPr>
          <c:invertIfNegative val="0"/>
          <c:dLbls>
            <c:dLbl>
              <c:idx val="0"/>
              <c:spPr>
                <a:noFill/>
                <a:ln w="4346">
                  <a:noFill/>
                </a:ln>
              </c:spPr>
              <c:txPr>
                <a:bodyPr rot="0" vert="horz"/>
                <a:lstStyle/>
                <a:p>
                  <a:pPr>
                    <a:defRPr i="1">
                      <a:latin typeface="Century Gothic" panose="020B0502020202020204" pitchFamily="34" charset="0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563E-FA47-9B50-7B7CAC5102BE}"/>
                </c:ext>
              </c:extLst>
            </c:dLbl>
            <c:spPr>
              <a:noFill/>
              <a:ln w="4346">
                <a:noFill/>
              </a:ln>
            </c:spPr>
            <c:txPr>
              <a:bodyPr rot="0" vert="horz"/>
              <a:lstStyle/>
              <a:p>
                <a:pPr>
                  <a:defRPr i="1"/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</c:f>
              <c:strCache>
                <c:ptCount val="1"/>
                <c:pt idx="0">
                  <c:v>Stenosis</c:v>
                </c:pt>
              </c:strCache>
            </c:strRef>
          </c:cat>
          <c:val>
            <c:numRef>
              <c:f>Foglio1!$C$2</c:f>
              <c:numCache>
                <c:formatCode>General</c:formatCode>
                <c:ptCount val="1"/>
                <c:pt idx="0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63E-FA47-9B50-7B7CAC5102BE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70%</c:v>
                </c:pt>
              </c:strCache>
            </c:strRef>
          </c:tx>
          <c:spPr>
            <a:pattFill prst="dkUpDiag">
              <a:fgClr>
                <a:srgbClr val="00B0F0"/>
              </a:fgClr>
              <a:bgClr>
                <a:schemeClr val="bg1"/>
              </a:bgClr>
            </a:pattFill>
            <a:ln>
              <a:noFill/>
            </a:ln>
            <a:effectLst>
              <a:innerShdw>
                <a:schemeClr val="accent2"/>
              </a:innerShdw>
            </a:effectLst>
          </c:spPr>
          <c:invertIfNegative val="0"/>
          <c:dLbls>
            <c:dLbl>
              <c:idx val="0"/>
              <c:layout>
                <c:manualLayout>
                  <c:x val="-4.7619047619047623E-3"/>
                  <c:y val="-6.971678516690308E-3"/>
                </c:manualLayout>
              </c:layout>
              <c:tx>
                <c:rich>
                  <a:bodyPr/>
                  <a:lstStyle/>
                  <a:p>
                    <a:r>
                      <a:rPr lang="en-US" i="1" dirty="0">
                        <a:latin typeface="Century Gothic" panose="020B0502020202020204" pitchFamily="34" charset="0"/>
                      </a:rPr>
                      <a:t> 239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63E-FA47-9B50-7B7CAC5102BE}"/>
                </c:ext>
              </c:extLst>
            </c:dLbl>
            <c:spPr>
              <a:noFill/>
              <a:ln w="4346">
                <a:noFill/>
              </a:ln>
            </c:spPr>
            <c:txPr>
              <a:bodyPr rot="0" vert="horz"/>
              <a:lstStyle/>
              <a:p>
                <a:pPr>
                  <a:defRPr i="1">
                    <a:latin typeface="Century Gothic" panose="020B0502020202020204" pitchFamily="34" charset="0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</c:f>
              <c:strCache>
                <c:ptCount val="1"/>
                <c:pt idx="0">
                  <c:v>Stenosis</c:v>
                </c:pt>
              </c:strCache>
            </c:strRef>
          </c:cat>
          <c:val>
            <c:numRef>
              <c:f>Foglio1!$D$2</c:f>
              <c:numCache>
                <c:formatCode>General</c:formatCode>
                <c:ptCount val="1"/>
                <c:pt idx="0">
                  <c:v>231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63E-FA47-9B50-7B7CAC5102BE}"/>
            </c:ext>
          </c:extLst>
        </c:ser>
        <c:ser>
          <c:idx val="3"/>
          <c:order val="3"/>
          <c:tx>
            <c:strRef>
              <c:f>Foglio1!$E$1</c:f>
              <c:strCache>
                <c:ptCount val="1"/>
                <c:pt idx="0">
                  <c:v>80%</c:v>
                </c:pt>
              </c:strCache>
            </c:strRef>
          </c:tx>
          <c:spPr>
            <a:pattFill prst="dkUpDiag">
              <a:fgClr>
                <a:srgbClr val="FFC000"/>
              </a:fgClr>
              <a:bgClr>
                <a:schemeClr val="bg1"/>
              </a:bgClr>
            </a:pattFill>
            <a:ln>
              <a:noFill/>
            </a:ln>
            <a:effectLst>
              <a:innerShdw>
                <a:schemeClr val="accent2">
                  <a:tint val="77000"/>
                </a:schemeClr>
              </a:innerShdw>
            </a:effectLst>
          </c:spPr>
          <c:invertIfNegative val="0"/>
          <c:dLbls>
            <c:dLbl>
              <c:idx val="0"/>
              <c:layout>
                <c:manualLayout>
                  <c:x val="-6.449193850768654E-5"/>
                  <c:y val="-3.4861137338773073E-3"/>
                </c:manualLayout>
              </c:layout>
              <c:tx>
                <c:rich>
                  <a:bodyPr/>
                  <a:lstStyle/>
                  <a:p>
                    <a:r>
                      <a:rPr lang="en-US" i="1" dirty="0">
                        <a:latin typeface="Century Gothic" panose="020B0502020202020204" pitchFamily="34" charset="0"/>
                      </a:rPr>
                      <a:t>343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63E-FA47-9B50-7B7CAC5102BE}"/>
                </c:ext>
              </c:extLst>
            </c:dLbl>
            <c:spPr>
              <a:noFill/>
              <a:ln w="4346">
                <a:noFill/>
              </a:ln>
            </c:spPr>
            <c:txPr>
              <a:bodyPr rot="0" vert="horz" anchorCtr="0"/>
              <a:lstStyle/>
              <a:p>
                <a:pPr algn="l">
                  <a:defRPr i="1">
                    <a:latin typeface="Century Gothic" panose="020B0502020202020204" pitchFamily="34" charset="0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</c:f>
              <c:strCache>
                <c:ptCount val="1"/>
                <c:pt idx="0">
                  <c:v>Stenosis</c:v>
                </c:pt>
              </c:strCache>
            </c:strRef>
          </c:cat>
          <c:val>
            <c:numRef>
              <c:f>Foglio1!$E$2</c:f>
              <c:numCache>
                <c:formatCode>General</c:formatCode>
                <c:ptCount val="1"/>
                <c:pt idx="0">
                  <c:v>347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63E-FA47-9B50-7B7CAC5102BE}"/>
            </c:ext>
          </c:extLst>
        </c:ser>
        <c:ser>
          <c:idx val="4"/>
          <c:order val="4"/>
          <c:tx>
            <c:strRef>
              <c:f>Foglio1!$F$1</c:f>
              <c:strCache>
                <c:ptCount val="1"/>
                <c:pt idx="0">
                  <c:v>90%</c:v>
                </c:pt>
              </c:strCache>
            </c:strRef>
          </c:tx>
          <c:spPr>
            <a:pattFill prst="dkUpDiag">
              <a:fgClr>
                <a:srgbClr val="FF0000"/>
              </a:fgClr>
              <a:bgClr>
                <a:schemeClr val="bg1"/>
              </a:bgClr>
            </a:pattFill>
            <a:ln>
              <a:noFill/>
            </a:ln>
            <a:effectLst>
              <a:innerShdw>
                <a:schemeClr val="accent2">
                  <a:tint val="54000"/>
                </a:schemeClr>
              </a:innerShdw>
            </a:effectLst>
          </c:spPr>
          <c:invertIfNegative val="0"/>
          <c:dLbls>
            <c:spPr>
              <a:noFill/>
              <a:ln w="4346">
                <a:noFill/>
              </a:ln>
            </c:spPr>
            <c:txPr>
              <a:bodyPr rot="0" vert="horz"/>
              <a:lstStyle/>
              <a:p>
                <a:pPr>
                  <a:defRPr i="1">
                    <a:latin typeface="Century Gothic" panose="020B0502020202020204" pitchFamily="34" charset="0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</c:f>
              <c:strCache>
                <c:ptCount val="1"/>
                <c:pt idx="0">
                  <c:v>Stenosis</c:v>
                </c:pt>
              </c:strCache>
            </c:strRef>
          </c:cat>
          <c:val>
            <c:numRef>
              <c:f>Foglio1!$F$2</c:f>
              <c:numCache>
                <c:formatCode>General</c:formatCode>
                <c:ptCount val="1"/>
                <c:pt idx="0">
                  <c:v>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63E-FA47-9B50-7B7CAC5102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22"/>
        <c:axId val="173160608"/>
        <c:axId val="173161168"/>
      </c:barChart>
      <c:catAx>
        <c:axId val="173160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259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/>
          <a:lstStyle/>
          <a:p>
            <a:pPr>
              <a:defRPr>
                <a:latin typeface="Century Gothic" panose="020B0502020202020204" pitchFamily="34" charset="0"/>
              </a:defRPr>
            </a:pPr>
            <a:endParaRPr lang="it-IT"/>
          </a:p>
        </c:txPr>
        <c:crossAx val="173161168"/>
        <c:crosses val="autoZero"/>
        <c:auto val="1"/>
        <c:lblAlgn val="ctr"/>
        <c:lblOffset val="100"/>
        <c:noMultiLvlLbl val="0"/>
      </c:catAx>
      <c:valAx>
        <c:axId val="1731611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 w="1086">
            <a:noFill/>
          </a:ln>
        </c:spPr>
        <c:txPr>
          <a:bodyPr rot="-60000000" vert="horz"/>
          <a:lstStyle/>
          <a:p>
            <a:pPr>
              <a:defRPr i="1">
                <a:latin typeface="Century Gothic" panose="020B0502020202020204" pitchFamily="34" charset="0"/>
              </a:defRPr>
            </a:pPr>
            <a:endParaRPr lang="it-IT"/>
          </a:p>
        </c:txPr>
        <c:crossAx val="173160608"/>
        <c:crosses val="autoZero"/>
        <c:crossBetween val="between"/>
      </c:valAx>
      <c:spPr>
        <a:noFill/>
        <a:ln w="4346">
          <a:noFill/>
        </a:ln>
      </c:spPr>
    </c:plotArea>
    <c:legend>
      <c:legendPos val="t"/>
      <c:layout>
        <c:manualLayout>
          <c:xMode val="edge"/>
          <c:yMode val="edge"/>
          <c:x val="8.7232283464566934E-2"/>
          <c:y val="0"/>
          <c:w val="0.84266610423697041"/>
          <c:h val="7.8656135808514493E-2"/>
        </c:manualLayout>
      </c:layout>
      <c:overlay val="0"/>
      <c:spPr>
        <a:noFill/>
        <a:ln w="4346">
          <a:noFill/>
        </a:ln>
      </c:spPr>
      <c:txPr>
        <a:bodyPr rot="0" vert="horz"/>
        <a:lstStyle/>
        <a:p>
          <a:pPr>
            <a:defRPr sz="1200" i="1">
              <a:latin typeface="Century Gothic" panose="020B0502020202020204" pitchFamily="34" charset="0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/>
      </a:pPr>
      <a:endParaRPr lang="it-IT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8142FE48-EC5B-AF42-B229-13BE08A164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667F928-BD23-6D43-A60D-C797CDB7213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MS PGothic" charset="-128"/>
                <a:cs typeface="+mn-cs"/>
              </a:defRPr>
            </a:lvl1pPr>
          </a:lstStyle>
          <a:p>
            <a:pPr>
              <a:defRPr/>
            </a:pPr>
            <a:fld id="{8709291B-77E0-D347-9F4E-D3AD381ABEB5}" type="datetimeFigureOut">
              <a:rPr lang="it-IT" altLang="it-IT"/>
              <a:pPr>
                <a:defRPr/>
              </a:pPr>
              <a:t>15/11/19</a:t>
            </a:fld>
            <a:endParaRPr lang="it-IT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42E2FA4-1FA9-9943-99FC-B4FB36EE362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3CB5018-F417-784B-9380-A7CACBFFBD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MS PGothic" charset="-128"/>
                <a:cs typeface="+mn-cs"/>
              </a:defRPr>
            </a:lvl1pPr>
          </a:lstStyle>
          <a:p>
            <a:pPr>
              <a:defRPr/>
            </a:pPr>
            <a:fld id="{981331D6-A274-624D-B3AC-06F8FCCC24A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8CDC2B64-BFF5-D745-B4ED-CEEFF7EF6E0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1E204FB2-9454-CA41-8391-39B746DC2B8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E9156182-B8CD-9240-B1AD-C2AC54ACDB3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D37457CC-9413-C14D-A02C-1113FA77229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Fare clic per modificare gli stili del testo dello schema</a:t>
            </a:r>
          </a:p>
          <a:p>
            <a:pPr lvl="1"/>
            <a:r>
              <a:rPr lang="en-GB" noProof="0"/>
              <a:t>Secondo livello</a:t>
            </a:r>
          </a:p>
          <a:p>
            <a:pPr lvl="2"/>
            <a:r>
              <a:rPr lang="en-GB" noProof="0"/>
              <a:t>Terzo livello</a:t>
            </a:r>
          </a:p>
          <a:p>
            <a:pPr lvl="3"/>
            <a:r>
              <a:rPr lang="en-GB" noProof="0"/>
              <a:t>Quarto livello</a:t>
            </a:r>
          </a:p>
          <a:p>
            <a:pPr lvl="4"/>
            <a:r>
              <a:rPr lang="en-GB" noProof="0"/>
              <a:t>Quinto livello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D971C36D-6D6F-5C41-A28A-507AE898CF7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04115213-6510-4A4F-9788-2FFC941127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MS PGothic" charset="-128"/>
                <a:cs typeface="+mn-cs"/>
              </a:defRPr>
            </a:lvl1pPr>
          </a:lstStyle>
          <a:p>
            <a:pPr>
              <a:defRPr/>
            </a:pPr>
            <a:fld id="{5068229C-99DF-0D46-9920-5653ADB60505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panose="020B0600070205080204" pitchFamily="3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egnaposto immagine diapositiva 1">
            <a:extLst>
              <a:ext uri="{FF2B5EF4-FFF2-40B4-BE49-F238E27FC236}">
                <a16:creationId xmlns:a16="http://schemas.microsoft.com/office/drawing/2014/main" id="{39654791-55F8-1D4D-BFE1-56C5002D51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Segnaposto note 2">
            <a:extLst>
              <a:ext uri="{FF2B5EF4-FFF2-40B4-BE49-F238E27FC236}">
                <a16:creationId xmlns:a16="http://schemas.microsoft.com/office/drawing/2014/main" id="{78A87EF0-31F3-7B44-828E-B3235292AE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17411" name="Segnaposto numero diapositiva 3">
            <a:extLst>
              <a:ext uri="{FF2B5EF4-FFF2-40B4-BE49-F238E27FC236}">
                <a16:creationId xmlns:a16="http://schemas.microsoft.com/office/drawing/2014/main" id="{492E4E63-1A39-8540-9AF9-DC98CA613C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EFED325-E65F-D74A-B1A7-63825F54D374}" type="slidenum">
              <a:rPr lang="en-GB" altLang="it-IT" smtClean="0"/>
              <a:pPr/>
              <a:t>1</a:t>
            </a:fld>
            <a:endParaRPr lang="en-GB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B0EF93AB-CEB3-A24C-9511-1B48702EFB0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8638" y="4797425"/>
            <a:ext cx="8077200" cy="254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>
              <a:defRPr/>
            </a:pPr>
            <a:r>
              <a:rPr lang="en-GB" altLang="it-IT" sz="1050" dirty="0">
                <a:solidFill>
                  <a:srgbClr val="990033"/>
                </a:solidFill>
              </a:rPr>
              <a:t>Vascular and Endovascular Surgery Division - “</a:t>
            </a:r>
            <a:r>
              <a:rPr lang="en-GB" altLang="ja-JP" sz="1050" dirty="0">
                <a:solidFill>
                  <a:srgbClr val="990033"/>
                </a:solidFill>
              </a:rPr>
              <a:t>Sapienza</a:t>
            </a:r>
            <a:r>
              <a:rPr lang="en-GB" altLang="it-IT" sz="1050" dirty="0">
                <a:solidFill>
                  <a:srgbClr val="990033"/>
                </a:solidFill>
              </a:rPr>
              <a:t>”</a:t>
            </a:r>
            <a:r>
              <a:rPr lang="en-GB" altLang="ja-JP" sz="1050" dirty="0">
                <a:solidFill>
                  <a:srgbClr val="990033"/>
                </a:solidFill>
              </a:rPr>
              <a:t> University of Rome</a:t>
            </a:r>
            <a:r>
              <a:rPr lang="it-IT" altLang="ja-JP" sz="750" dirty="0">
                <a:solidFill>
                  <a:srgbClr val="990033"/>
                </a:solidFill>
              </a:rPr>
              <a:t> </a:t>
            </a:r>
            <a:endParaRPr lang="it-IT" altLang="it-IT" sz="750" b="1" dirty="0">
              <a:solidFill>
                <a:srgbClr val="990033"/>
              </a:solidFill>
              <a:latin typeface="Calibri" charset="0"/>
            </a:endParaRPr>
          </a:p>
        </p:txBody>
      </p:sp>
      <p:pic>
        <p:nvPicPr>
          <p:cNvPr id="20" name="Immagine 20">
            <a:extLst>
              <a:ext uri="{FF2B5EF4-FFF2-40B4-BE49-F238E27FC236}">
                <a16:creationId xmlns:a16="http://schemas.microsoft.com/office/drawing/2014/main" id="{EF28ABDC-7863-5140-A326-B35DBBA7B0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32" r="65450" b="34309"/>
          <a:stretch>
            <a:fillRect/>
          </a:stretch>
        </p:blipFill>
        <p:spPr bwMode="auto">
          <a:xfrm>
            <a:off x="8358981" y="4662988"/>
            <a:ext cx="655638" cy="40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magine 21">
            <a:extLst>
              <a:ext uri="{FF2B5EF4-FFF2-40B4-BE49-F238E27FC236}">
                <a16:creationId xmlns:a16="http://schemas.microsoft.com/office/drawing/2014/main" id="{2B9F9529-CE51-E440-942E-10CC8BDAE5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" t="21375" r="69656" b="21156"/>
          <a:stretch>
            <a:fillRect/>
          </a:stretch>
        </p:blipFill>
        <p:spPr bwMode="auto">
          <a:xfrm>
            <a:off x="225732" y="4706040"/>
            <a:ext cx="462936" cy="34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" descr="Fondino">
            <a:extLst>
              <a:ext uri="{FF2B5EF4-FFF2-40B4-BE49-F238E27FC236}">
                <a16:creationId xmlns:a16="http://schemas.microsoft.com/office/drawing/2014/main" id="{6794E5D5-D20C-7147-8A4F-54553844CD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238" y="4552950"/>
            <a:ext cx="9394826" cy="5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0587242E-3865-DE4E-AE4F-96C278CA1C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8400" b="27868"/>
          <a:stretch/>
        </p:blipFill>
        <p:spPr>
          <a:xfrm>
            <a:off x="135574" y="92075"/>
            <a:ext cx="643252" cy="281311"/>
          </a:xfrm>
          <a:prstGeom prst="rect">
            <a:avLst/>
          </a:prstGeom>
        </p:spPr>
      </p:pic>
      <p:pic>
        <p:nvPicPr>
          <p:cNvPr id="11" name="Immagine 10" descr="Immagine che contiene screenshot, disegnando&#10;&#10;Descrizione generata automaticamente">
            <a:extLst>
              <a:ext uri="{FF2B5EF4-FFF2-40B4-BE49-F238E27FC236}">
                <a16:creationId xmlns:a16="http://schemas.microsoft.com/office/drawing/2014/main" id="{9405A0CC-1CB6-6947-BB1A-2FB6F9E96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1" t="17407" r="19100" b="30741"/>
          <a:stretch/>
        </p:blipFill>
        <p:spPr>
          <a:xfrm>
            <a:off x="8229600" y="61771"/>
            <a:ext cx="785019" cy="37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42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158F6B-FD12-E94B-8E84-E8D6C61E02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4713"/>
            <a:ext cx="2133600" cy="3571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E675CA-1F8E-3144-B9D8-0AA9DCB56F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4713"/>
            <a:ext cx="2895600" cy="3571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C2BA28-D3E3-AD41-9D59-D2775AF7DD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4713"/>
            <a:ext cx="2133600" cy="3571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AADBE-C4B3-BE40-9BB1-843F88DF35E2}" type="slidenum">
              <a:rPr lang="hr-HR" altLang="it-IT"/>
              <a:pPr>
                <a:defRPr/>
              </a:pPr>
              <a:t>‹N›</a:t>
            </a:fld>
            <a:endParaRPr lang="hr-HR" altLang="it-IT"/>
          </a:p>
        </p:txBody>
      </p:sp>
    </p:spTree>
    <p:extLst>
      <p:ext uri="{BB962C8B-B14F-4D97-AF65-F5344CB8AC3E}">
        <p14:creationId xmlns:p14="http://schemas.microsoft.com/office/powerpoint/2010/main" val="946880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70505FB-3006-D847-98F4-80F65DC83C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4713"/>
            <a:ext cx="2133600" cy="3571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3D7E1F-ACB8-0E48-BE1D-8EE4141DEA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4713"/>
            <a:ext cx="2895600" cy="3571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C757B57-DEB6-F840-A8E0-554DBD07E5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4713"/>
            <a:ext cx="2133600" cy="3571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781E2-BAFA-9744-9736-67C8B74433B4}" type="slidenum">
              <a:rPr lang="hr-HR" altLang="it-IT"/>
              <a:pPr>
                <a:defRPr/>
              </a:pPr>
              <a:t>‹N›</a:t>
            </a:fld>
            <a:endParaRPr lang="hr-HR" altLang="it-IT"/>
          </a:p>
        </p:txBody>
      </p:sp>
    </p:spTree>
    <p:extLst>
      <p:ext uri="{BB962C8B-B14F-4D97-AF65-F5344CB8AC3E}">
        <p14:creationId xmlns:p14="http://schemas.microsoft.com/office/powerpoint/2010/main" val="2738657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C3D7CF-677A-8B4E-A09C-0E68835EF5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4713"/>
            <a:ext cx="2133600" cy="3571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FF68DB-C61A-594B-B817-ED40BC460D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4713"/>
            <a:ext cx="2895600" cy="3571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F7BB312-3769-7048-955B-CE04C2D801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4713"/>
            <a:ext cx="2133600" cy="3571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A75E4-6D61-CD45-AE21-1CD6282E32FC}" type="slidenum">
              <a:rPr lang="hr-HR" altLang="it-IT"/>
              <a:pPr>
                <a:defRPr/>
              </a:pPr>
              <a:t>‹N›</a:t>
            </a:fld>
            <a:endParaRPr lang="hr-HR" altLang="it-IT"/>
          </a:p>
        </p:txBody>
      </p:sp>
    </p:spTree>
    <p:extLst>
      <p:ext uri="{BB962C8B-B14F-4D97-AF65-F5344CB8AC3E}">
        <p14:creationId xmlns:p14="http://schemas.microsoft.com/office/powerpoint/2010/main" val="3915784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5A39C5F-C0C7-B349-95AA-E975A0BC64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4713"/>
            <a:ext cx="2133600" cy="3571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F003CB-7D59-404D-AA6C-D1621AEBAB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4713"/>
            <a:ext cx="2895600" cy="3571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D83A47-6CC5-7243-831F-FD228006AD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4713"/>
            <a:ext cx="2133600" cy="3571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2EAD0-BF39-BA44-A6C9-5FDAE7221A68}" type="slidenum">
              <a:rPr lang="hr-HR" altLang="it-IT"/>
              <a:pPr>
                <a:defRPr/>
              </a:pPr>
              <a:t>‹N›</a:t>
            </a:fld>
            <a:endParaRPr lang="hr-HR" altLang="it-IT"/>
          </a:p>
        </p:txBody>
      </p:sp>
    </p:spTree>
    <p:extLst>
      <p:ext uri="{BB962C8B-B14F-4D97-AF65-F5344CB8AC3E}">
        <p14:creationId xmlns:p14="http://schemas.microsoft.com/office/powerpoint/2010/main" val="3763429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576C60-473C-7A45-AE70-913984C123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4713"/>
            <a:ext cx="2133600" cy="3571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75F2EA-E1F0-6543-BDB5-B1A36FDC63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4713"/>
            <a:ext cx="2895600" cy="3571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44FB9C-965C-444F-9AD0-6831C963D2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4713"/>
            <a:ext cx="2133600" cy="3571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818CA-1D41-A44E-8F74-CD8E660A40BE}" type="slidenum">
              <a:rPr lang="hr-HR" altLang="it-IT"/>
              <a:pPr>
                <a:defRPr/>
              </a:pPr>
              <a:t>‹N›</a:t>
            </a:fld>
            <a:endParaRPr lang="hr-HR" altLang="it-IT"/>
          </a:p>
        </p:txBody>
      </p:sp>
    </p:spTree>
    <p:extLst>
      <p:ext uri="{BB962C8B-B14F-4D97-AF65-F5344CB8AC3E}">
        <p14:creationId xmlns:p14="http://schemas.microsoft.com/office/powerpoint/2010/main" val="3576739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6722CFE-0803-6B49-B01F-3251D18150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4713"/>
            <a:ext cx="2133600" cy="3571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AF01716-489C-F140-8733-FFFED0F575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4713"/>
            <a:ext cx="2895600" cy="3571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A6DDFCD-BC0C-904E-9DD7-BF22FEFAA4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4713"/>
            <a:ext cx="2133600" cy="3571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97990-ACC1-F145-9A72-8B33525991B6}" type="slidenum">
              <a:rPr lang="hr-HR" altLang="it-IT"/>
              <a:pPr>
                <a:defRPr/>
              </a:pPr>
              <a:t>‹N›</a:t>
            </a:fld>
            <a:endParaRPr lang="hr-HR" altLang="it-IT"/>
          </a:p>
        </p:txBody>
      </p:sp>
    </p:spTree>
    <p:extLst>
      <p:ext uri="{BB962C8B-B14F-4D97-AF65-F5344CB8AC3E}">
        <p14:creationId xmlns:p14="http://schemas.microsoft.com/office/powerpoint/2010/main" val="208591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AA8CBF7-5A3C-594D-A418-C185B2A666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4713"/>
            <a:ext cx="2133600" cy="3571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A34CE8A-3B66-4349-A79E-6615C2F585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4713"/>
            <a:ext cx="2895600" cy="3571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B88BEE3-291B-CD42-B54C-4A96A30C4D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4713"/>
            <a:ext cx="2133600" cy="3571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7A92E-E694-494E-A12A-699D2DFABF01}" type="slidenum">
              <a:rPr lang="hr-HR" altLang="it-IT"/>
              <a:pPr>
                <a:defRPr/>
              </a:pPr>
              <a:t>‹N›</a:t>
            </a:fld>
            <a:endParaRPr lang="hr-HR" altLang="it-IT"/>
          </a:p>
        </p:txBody>
      </p:sp>
    </p:spTree>
    <p:extLst>
      <p:ext uri="{BB962C8B-B14F-4D97-AF65-F5344CB8AC3E}">
        <p14:creationId xmlns:p14="http://schemas.microsoft.com/office/powerpoint/2010/main" val="2608204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2355179-E0DB-294B-AED3-35FC9A5444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4713"/>
            <a:ext cx="2133600" cy="3571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10C374E-A9E5-714A-A6AA-C406FCC818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4713"/>
            <a:ext cx="2895600" cy="3571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89A4DD9-7A8B-5A43-BA07-F50121141F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4713"/>
            <a:ext cx="2133600" cy="3571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DAAEA-2292-7D45-BF82-44901C017439}" type="slidenum">
              <a:rPr lang="hr-HR" altLang="it-IT"/>
              <a:pPr>
                <a:defRPr/>
              </a:pPr>
              <a:t>‹N›</a:t>
            </a:fld>
            <a:endParaRPr lang="hr-HR" altLang="it-IT"/>
          </a:p>
        </p:txBody>
      </p:sp>
    </p:spTree>
    <p:extLst>
      <p:ext uri="{BB962C8B-B14F-4D97-AF65-F5344CB8AC3E}">
        <p14:creationId xmlns:p14="http://schemas.microsoft.com/office/powerpoint/2010/main" val="2031883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451FA4-AA24-A646-B979-C52C63091B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4713"/>
            <a:ext cx="2133600" cy="3571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8AF543-54E5-3247-BDE4-DFF68E90EC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4713"/>
            <a:ext cx="2895600" cy="3571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16B01F-24CC-DB42-9755-8E91102D16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4713"/>
            <a:ext cx="2133600" cy="3571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1F8C3-2B51-9B48-90EA-C524B57FA8EC}" type="slidenum">
              <a:rPr lang="hr-HR" altLang="it-IT"/>
              <a:pPr>
                <a:defRPr/>
              </a:pPr>
              <a:t>‹N›</a:t>
            </a:fld>
            <a:endParaRPr lang="hr-HR" altLang="it-IT"/>
          </a:p>
        </p:txBody>
      </p:sp>
    </p:spTree>
    <p:extLst>
      <p:ext uri="{BB962C8B-B14F-4D97-AF65-F5344CB8AC3E}">
        <p14:creationId xmlns:p14="http://schemas.microsoft.com/office/powerpoint/2010/main" val="3196277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42A4DF-FFE2-7D4B-9272-65645479BE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4713"/>
            <a:ext cx="2133600" cy="3571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38E33C-5D57-E54F-B21F-00DC2EEE64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4713"/>
            <a:ext cx="2895600" cy="3571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11E121-21C6-9C4E-8935-BE99C8CC30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4713"/>
            <a:ext cx="2133600" cy="3571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AD0E9-A5EE-1348-8F12-23DB64AEFBE5}" type="slidenum">
              <a:rPr lang="hr-HR" altLang="it-IT"/>
              <a:pPr>
                <a:defRPr/>
              </a:pPr>
              <a:t>‹N›</a:t>
            </a:fld>
            <a:endParaRPr lang="hr-HR" altLang="it-IT"/>
          </a:p>
        </p:txBody>
      </p:sp>
    </p:spTree>
    <p:extLst>
      <p:ext uri="{BB962C8B-B14F-4D97-AF65-F5344CB8AC3E}">
        <p14:creationId xmlns:p14="http://schemas.microsoft.com/office/powerpoint/2010/main" val="973409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09333DB-5AE7-374B-80C6-2D14DC256A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it-IT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89563F7-67E7-1342-A60E-F8E60A254F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it-IT"/>
              <a:t>Click to edit Master text styles</a:t>
            </a:r>
          </a:p>
          <a:p>
            <a:pPr lvl="1"/>
            <a:r>
              <a:rPr lang="hr-HR" altLang="it-IT"/>
              <a:t>Second level</a:t>
            </a:r>
          </a:p>
          <a:p>
            <a:pPr lvl="2"/>
            <a:r>
              <a:rPr lang="hr-HR" altLang="it-IT"/>
              <a:t>Third level</a:t>
            </a:r>
          </a:p>
          <a:p>
            <a:pPr lvl="3"/>
            <a:r>
              <a:rPr lang="hr-HR" altLang="it-IT"/>
              <a:t>Fourth level</a:t>
            </a:r>
          </a:p>
          <a:p>
            <a:pPr lvl="4"/>
            <a:r>
              <a:rPr lang="hr-HR" altLang="it-IT"/>
              <a:t>Fifth level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FB79756D-59DF-B048-95CF-E1A558F309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8638" y="4797425"/>
            <a:ext cx="8077200" cy="254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>
              <a:defRPr/>
            </a:pPr>
            <a:r>
              <a:rPr lang="en-GB" altLang="it-IT" sz="1050" dirty="0">
                <a:solidFill>
                  <a:srgbClr val="990033"/>
                </a:solidFill>
              </a:rPr>
              <a:t>Vascular and Endovascular Surgery Division - “</a:t>
            </a:r>
            <a:r>
              <a:rPr lang="en-GB" altLang="ja-JP" sz="1050" dirty="0">
                <a:solidFill>
                  <a:srgbClr val="990033"/>
                </a:solidFill>
              </a:rPr>
              <a:t>Sapienza</a:t>
            </a:r>
            <a:r>
              <a:rPr lang="en-GB" altLang="it-IT" sz="1050" dirty="0">
                <a:solidFill>
                  <a:srgbClr val="990033"/>
                </a:solidFill>
              </a:rPr>
              <a:t>”</a:t>
            </a:r>
            <a:r>
              <a:rPr lang="en-GB" altLang="ja-JP" sz="1050" dirty="0">
                <a:solidFill>
                  <a:srgbClr val="990033"/>
                </a:solidFill>
              </a:rPr>
              <a:t> University of Rome</a:t>
            </a:r>
            <a:r>
              <a:rPr lang="it-IT" altLang="ja-JP" sz="750" dirty="0">
                <a:solidFill>
                  <a:srgbClr val="990033"/>
                </a:solidFill>
              </a:rPr>
              <a:t> </a:t>
            </a:r>
            <a:endParaRPr lang="it-IT" altLang="it-IT" sz="750" b="1" dirty="0">
              <a:solidFill>
                <a:srgbClr val="990033"/>
              </a:solidFill>
              <a:latin typeface="Calibri" charset="0"/>
            </a:endParaRPr>
          </a:p>
        </p:txBody>
      </p:sp>
      <p:pic>
        <p:nvPicPr>
          <p:cNvPr id="12" name="Immagine 20">
            <a:extLst>
              <a:ext uri="{FF2B5EF4-FFF2-40B4-BE49-F238E27FC236}">
                <a16:creationId xmlns:a16="http://schemas.microsoft.com/office/drawing/2014/main" id="{506F23C2-A558-0945-9D12-4BCC9C919A0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32" r="65450" b="34309"/>
          <a:stretch>
            <a:fillRect/>
          </a:stretch>
        </p:blipFill>
        <p:spPr bwMode="auto">
          <a:xfrm>
            <a:off x="8358981" y="4662988"/>
            <a:ext cx="655638" cy="40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21">
            <a:extLst>
              <a:ext uri="{FF2B5EF4-FFF2-40B4-BE49-F238E27FC236}">
                <a16:creationId xmlns:a16="http://schemas.microsoft.com/office/drawing/2014/main" id="{153072C6-B64B-744E-8A61-C0E9897CBC7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" t="21375" r="69656" b="21156"/>
          <a:stretch>
            <a:fillRect/>
          </a:stretch>
        </p:blipFill>
        <p:spPr bwMode="auto">
          <a:xfrm>
            <a:off x="225732" y="4706040"/>
            <a:ext cx="462936" cy="34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 descr="Fondino">
            <a:extLst>
              <a:ext uri="{FF2B5EF4-FFF2-40B4-BE49-F238E27FC236}">
                <a16:creationId xmlns:a16="http://schemas.microsoft.com/office/drawing/2014/main" id="{72AA108A-9B7E-844F-9CBB-C2AEDA44DA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238" y="4552950"/>
            <a:ext cx="9394826" cy="5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063FBA69-CC15-1245-AFE1-1ED1AECBFF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t="28400" b="27868"/>
          <a:stretch/>
        </p:blipFill>
        <p:spPr>
          <a:xfrm>
            <a:off x="135574" y="92075"/>
            <a:ext cx="643252" cy="281311"/>
          </a:xfrm>
          <a:prstGeom prst="rect">
            <a:avLst/>
          </a:prstGeom>
        </p:spPr>
      </p:pic>
      <p:pic>
        <p:nvPicPr>
          <p:cNvPr id="17" name="Immagine 16" descr="Immagine che contiene screenshot, disegnando&#10;&#10;Descrizione generata automaticamente">
            <a:extLst>
              <a:ext uri="{FF2B5EF4-FFF2-40B4-BE49-F238E27FC236}">
                <a16:creationId xmlns:a16="http://schemas.microsoft.com/office/drawing/2014/main" id="{4B6E4A9C-F5FC-904D-8C6D-554AB57D4D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1" t="17407" r="19100" b="30741"/>
          <a:stretch/>
        </p:blipFill>
        <p:spPr>
          <a:xfrm>
            <a:off x="8229600" y="61771"/>
            <a:ext cx="785019" cy="37637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737" r:id="rId1"/>
    <p:sldLayoutId id="2147486727" r:id="rId2"/>
    <p:sldLayoutId id="2147486728" r:id="rId3"/>
    <p:sldLayoutId id="2147486729" r:id="rId4"/>
    <p:sldLayoutId id="2147486730" r:id="rId5"/>
    <p:sldLayoutId id="2147486731" r:id="rId6"/>
    <p:sldLayoutId id="2147486732" r:id="rId7"/>
    <p:sldLayoutId id="2147486733" r:id="rId8"/>
    <p:sldLayoutId id="2147486734" r:id="rId9"/>
    <p:sldLayoutId id="2147486735" r:id="rId10"/>
    <p:sldLayoutId id="214748673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MS PGothic" panose="020B0600070205080204" pitchFamily="34" charset="-128"/>
          <a:cs typeface="MS PGothic" panose="020B0600070205080204" pitchFamily="3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9.tiff"/><Relationship Id="rId4" Type="http://schemas.microsoft.com/office/2007/relationships/hdphoto" Target="../media/hdphoto1.wdp"/><Relationship Id="rId9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tiff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tiff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B3FAFC72-BE62-7840-9AE1-5B107FCD03D0}"/>
              </a:ext>
            </a:extLst>
          </p:cNvPr>
          <p:cNvSpPr/>
          <p:nvPr/>
        </p:nvSpPr>
        <p:spPr>
          <a:xfrm>
            <a:off x="1143000" y="0"/>
            <a:ext cx="1143000" cy="800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algn="ctr"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3F37D824-F70C-C048-89BC-2DB5DEE36585}"/>
              </a:ext>
            </a:extLst>
          </p:cNvPr>
          <p:cNvSpPr/>
          <p:nvPr/>
        </p:nvSpPr>
        <p:spPr>
          <a:xfrm>
            <a:off x="-228600" y="4476750"/>
            <a:ext cx="96012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6387" name="CasellaDiTesto 6">
            <a:extLst>
              <a:ext uri="{FF2B5EF4-FFF2-40B4-BE49-F238E27FC236}">
                <a16:creationId xmlns:a16="http://schemas.microsoft.com/office/drawing/2014/main" id="{CE2DE73B-74D9-CB4A-B7A6-4652F4858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90750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dirty="0">
                <a:solidFill>
                  <a:srgbClr val="002060"/>
                </a:solidFill>
                <a:latin typeface="Times New Roman" panose="02020603050405020304" pitchFamily="18" charset="0"/>
              </a:rPr>
              <a:t>Preliminary Results From A Prospective Real-World </a:t>
            </a:r>
            <a:r>
              <a:rPr lang="en-GB" altLang="it-IT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Multicenter</a:t>
            </a:r>
            <a:r>
              <a:rPr lang="en-GB" altLang="it-IT" dirty="0">
                <a:solidFill>
                  <a:srgbClr val="002060"/>
                </a:solidFill>
                <a:latin typeface="Times New Roman" panose="02020603050405020304" pitchFamily="18" charset="0"/>
              </a:rPr>
              <a:t> Clinical Practice Of CAS Using The </a:t>
            </a:r>
            <a:r>
              <a:rPr lang="en-GB" altLang="it-IT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CGuard</a:t>
            </a:r>
            <a:r>
              <a:rPr lang="en-GB" altLang="it-IT" dirty="0">
                <a:solidFill>
                  <a:srgbClr val="002060"/>
                </a:solidFill>
                <a:latin typeface="Times New Roman" panose="02020603050405020304" pitchFamily="18" charset="0"/>
              </a:rPr>
              <a:t> EPS: The </a:t>
            </a:r>
            <a:r>
              <a:rPr lang="en-GB" altLang="it-IT" dirty="0">
                <a:solidFill>
                  <a:srgbClr val="990033"/>
                </a:solidFill>
                <a:latin typeface="Times New Roman" panose="02020603050405020304" pitchFamily="18" charset="0"/>
              </a:rPr>
              <a:t>IRONGUARD 2 </a:t>
            </a:r>
            <a:r>
              <a:rPr lang="en-GB" altLang="it-IT" dirty="0">
                <a:solidFill>
                  <a:srgbClr val="002060"/>
                </a:solidFill>
                <a:latin typeface="Times New Roman" panose="02020603050405020304" pitchFamily="18" charset="0"/>
              </a:rPr>
              <a:t>Study</a:t>
            </a:r>
            <a:endParaRPr lang="en-GB" altLang="it-IT" sz="32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8" name="Rectangle 11">
            <a:extLst>
              <a:ext uri="{FF2B5EF4-FFF2-40B4-BE49-F238E27FC236}">
                <a16:creationId xmlns:a16="http://schemas.microsoft.com/office/drawing/2014/main" id="{0A1D5716-C14A-4E42-8732-1D15527E1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4874" y="3770225"/>
            <a:ext cx="479425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900" dirty="0">
                <a:solidFill>
                  <a:srgbClr val="002060"/>
                </a:solidFill>
                <a:latin typeface="Verdana" panose="020B0604030504040204" pitchFamily="34" charset="0"/>
              </a:rPr>
              <a:t>Vascular and Endovascular Surgery Division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900" dirty="0">
                <a:solidFill>
                  <a:srgbClr val="002060"/>
                </a:solidFill>
                <a:latin typeface="Verdana" panose="020B0604030504040204" pitchFamily="34" charset="0"/>
              </a:rPr>
              <a:t>Department of Surgery “</a:t>
            </a:r>
            <a:r>
              <a:rPr lang="en-GB" altLang="it-IT" sz="900" dirty="0" err="1">
                <a:solidFill>
                  <a:srgbClr val="002060"/>
                </a:solidFill>
                <a:latin typeface="Verdana" panose="020B0604030504040204" pitchFamily="34" charset="0"/>
              </a:rPr>
              <a:t>Paride</a:t>
            </a:r>
            <a:r>
              <a:rPr lang="en-GB" altLang="it-IT" sz="900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GB" altLang="it-IT" sz="900" dirty="0" err="1">
                <a:solidFill>
                  <a:srgbClr val="002060"/>
                </a:solidFill>
                <a:latin typeface="Verdana" panose="020B0604030504040204" pitchFamily="34" charset="0"/>
              </a:rPr>
              <a:t>Stefanini</a:t>
            </a:r>
            <a:r>
              <a:rPr lang="en-GB" altLang="it-IT" sz="900" dirty="0">
                <a:solidFill>
                  <a:srgbClr val="002060"/>
                </a:solidFill>
                <a:latin typeface="Verdana" panose="020B0604030504040204" pitchFamily="34" charset="0"/>
              </a:rPr>
              <a:t>”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900" dirty="0" err="1">
                <a:solidFill>
                  <a:srgbClr val="002060"/>
                </a:solidFill>
                <a:latin typeface="Verdana" panose="020B0604030504040204" pitchFamily="34" charset="0"/>
              </a:rPr>
              <a:t>Policlinico</a:t>
            </a:r>
            <a:r>
              <a:rPr lang="en-GB" altLang="it-IT" sz="900" dirty="0">
                <a:solidFill>
                  <a:srgbClr val="002060"/>
                </a:solidFill>
                <a:latin typeface="Verdana" panose="020B0604030504040204" pitchFamily="34" charset="0"/>
              </a:rPr>
              <a:t> Umberto 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900" dirty="0">
                <a:solidFill>
                  <a:srgbClr val="002060"/>
                </a:solidFill>
                <a:latin typeface="Verdana" panose="020B0604030504040204" pitchFamily="34" charset="0"/>
              </a:rPr>
              <a:t>“Sapienza” University of Rome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900" dirty="0">
                <a:solidFill>
                  <a:srgbClr val="002060"/>
                </a:solidFill>
                <a:latin typeface="Verdana" panose="020B0604030504040204" pitchFamily="34" charset="0"/>
              </a:rPr>
              <a:t>Chief </a:t>
            </a:r>
            <a:r>
              <a:rPr lang="en-GB" altLang="it-IT" sz="900" i="1" dirty="0">
                <a:solidFill>
                  <a:srgbClr val="990033"/>
                </a:solidFill>
                <a:latin typeface="Verdana" panose="020B0604030504040204" pitchFamily="34" charset="0"/>
              </a:rPr>
              <a:t>Prof Francesco </a:t>
            </a:r>
            <a:r>
              <a:rPr lang="en-GB" altLang="it-IT" sz="900" i="1" dirty="0" err="1">
                <a:solidFill>
                  <a:srgbClr val="990033"/>
                </a:solidFill>
                <a:latin typeface="Verdana" panose="020B0604030504040204" pitchFamily="34" charset="0"/>
              </a:rPr>
              <a:t>Speziale</a:t>
            </a:r>
            <a:endParaRPr lang="en-GB" altLang="it-IT" sz="900" i="1" dirty="0">
              <a:solidFill>
                <a:srgbClr val="990033"/>
              </a:solidFill>
              <a:latin typeface="Verdana" panose="020B0604030504040204" pitchFamily="34" charset="0"/>
            </a:endParaRPr>
          </a:p>
        </p:txBody>
      </p:sp>
      <p:sp>
        <p:nvSpPr>
          <p:cNvPr id="16390" name="Rettangolo 4">
            <a:extLst>
              <a:ext uri="{FF2B5EF4-FFF2-40B4-BE49-F238E27FC236}">
                <a16:creationId xmlns:a16="http://schemas.microsoft.com/office/drawing/2014/main" id="{E8A683A3-449F-D14B-845A-6EE9FACFC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9605" y="3113842"/>
            <a:ext cx="3244799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2800" dirty="0">
                <a:solidFill>
                  <a:srgbClr val="990000"/>
                </a:solidFill>
                <a:latin typeface="Times New Roman" panose="02020603050405020304" pitchFamily="18" charset="0"/>
              </a:rPr>
              <a:t>Pasqualino Sirignano</a:t>
            </a:r>
            <a:endParaRPr lang="en-GB" altLang="it-IT" sz="700" dirty="0">
              <a:solidFill>
                <a:srgbClr val="99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it-IT" sz="10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Immagine 2">
            <a:extLst>
              <a:ext uri="{FF2B5EF4-FFF2-40B4-BE49-F238E27FC236}">
                <a16:creationId xmlns:a16="http://schemas.microsoft.com/office/drawing/2014/main" id="{6FAD8A8E-23FD-574C-AD11-E5A803D5EB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47" t="18096" r="67911" b="69157"/>
          <a:stretch/>
        </p:blipFill>
        <p:spPr bwMode="auto">
          <a:xfrm>
            <a:off x="0" y="4629150"/>
            <a:ext cx="3570514" cy="57573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12" descr="Immagine che contiene screenshot, interni&#10;&#10;&#10;&#10;Descrizione generata automaticamente">
            <a:extLst>
              <a:ext uri="{FF2B5EF4-FFF2-40B4-BE49-F238E27FC236}">
                <a16:creationId xmlns:a16="http://schemas.microsoft.com/office/drawing/2014/main" id="{F57C798E-325D-C540-9210-5ADFD112FC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34000"/>
                    </a14:imgEffect>
                  </a14:imgLayer>
                </a14:imgProps>
              </a:ext>
            </a:extLst>
          </a:blip>
          <a:srcRect l="2592" t="14995" r="60186" b="74234"/>
          <a:stretch/>
        </p:blipFill>
        <p:spPr>
          <a:xfrm>
            <a:off x="5740400" y="4629152"/>
            <a:ext cx="3403600" cy="575733"/>
          </a:xfrm>
          <a:prstGeom prst="rect">
            <a:avLst/>
          </a:prstGeom>
        </p:spPr>
      </p:pic>
      <p:pic>
        <p:nvPicPr>
          <p:cNvPr id="14" name="Immagine 2">
            <a:extLst>
              <a:ext uri="{FF2B5EF4-FFF2-40B4-BE49-F238E27FC236}">
                <a16:creationId xmlns:a16="http://schemas.microsoft.com/office/drawing/2014/main" id="{AB242170-C0DE-8D40-8CDC-4320B50E91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57" t="32172" r="36457" b="38219"/>
          <a:stretch/>
        </p:blipFill>
        <p:spPr bwMode="auto">
          <a:xfrm>
            <a:off x="4013200" y="4629152"/>
            <a:ext cx="1727200" cy="57573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2">
            <a:extLst>
              <a:ext uri="{FF2B5EF4-FFF2-40B4-BE49-F238E27FC236}">
                <a16:creationId xmlns:a16="http://schemas.microsoft.com/office/drawing/2014/main" id="{C7748410-E5FB-4D44-9AE8-110BD3DB45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4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72" t="15283" r="51812" b="73469"/>
          <a:stretch/>
        </p:blipFill>
        <p:spPr bwMode="auto">
          <a:xfrm>
            <a:off x="3403601" y="4629150"/>
            <a:ext cx="637401" cy="5757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25814003-DCB7-AE41-9637-518BBD8D82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629151"/>
            <a:ext cx="3375799" cy="519599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F02AE5F3-219C-AA4A-B0CF-AF0F7ECBBA9D}"/>
              </a:ext>
            </a:extLst>
          </p:cNvPr>
          <p:cNvSpPr/>
          <p:nvPr/>
        </p:nvSpPr>
        <p:spPr>
          <a:xfrm>
            <a:off x="-457200" y="6350"/>
            <a:ext cx="96012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pic>
        <p:nvPicPr>
          <p:cNvPr id="4" name="Immagine 3" descr="Immagine che contiene screenshot, disegnando&#10;&#10;Descrizione generata automaticamente">
            <a:extLst>
              <a:ext uri="{FF2B5EF4-FFF2-40B4-BE49-F238E27FC236}">
                <a16:creationId xmlns:a16="http://schemas.microsoft.com/office/drawing/2014/main" id="{9A03DF9B-53F4-0C45-8516-5D8C74E033D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1" t="17407" r="19100" b="30741"/>
          <a:stretch/>
        </p:blipFill>
        <p:spPr>
          <a:xfrm>
            <a:off x="2611437" y="120420"/>
            <a:ext cx="3921124" cy="187999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DCB5D998-EBFF-0847-B15B-A51D201D5CAB}"/>
              </a:ext>
            </a:extLst>
          </p:cNvPr>
          <p:cNvCxnSpPr/>
          <p:nvPr/>
        </p:nvCxnSpPr>
        <p:spPr>
          <a:xfrm>
            <a:off x="1143000" y="800100"/>
            <a:ext cx="6858000" cy="0"/>
          </a:xfrm>
          <a:prstGeom prst="line">
            <a:avLst/>
          </a:prstGeom>
          <a:ln>
            <a:solidFill>
              <a:srgbClr val="9900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26" name="Rettangolo 6">
            <a:extLst>
              <a:ext uri="{FF2B5EF4-FFF2-40B4-BE49-F238E27FC236}">
                <a16:creationId xmlns:a16="http://schemas.microsoft.com/office/drawing/2014/main" id="{0EA68461-CA3B-CA45-BB79-2188F17E1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4938" y="34925"/>
            <a:ext cx="3794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4000" b="1">
                <a:solidFill>
                  <a:srgbClr val="990033"/>
                </a:solidFill>
              </a:rPr>
              <a:t>Target Lesions</a:t>
            </a:r>
          </a:p>
        </p:txBody>
      </p:sp>
      <p:sp>
        <p:nvSpPr>
          <p:cNvPr id="18436" name="Text Box 3">
            <a:extLst>
              <a:ext uri="{FF2B5EF4-FFF2-40B4-BE49-F238E27FC236}">
                <a16:creationId xmlns:a16="http://schemas.microsoft.com/office/drawing/2014/main" id="{DD78BBBD-0D8D-544C-9915-D14C3424E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062038"/>
            <a:ext cx="2895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it-IT" dirty="0">
                <a:solidFill>
                  <a:srgbClr val="002060"/>
                </a:solidFill>
                <a:latin typeface="+mj-lt"/>
              </a:rPr>
              <a:t>Stenosis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it-IT" b="1" dirty="0">
                <a:solidFill>
                  <a:srgbClr val="970108"/>
                </a:solidFill>
                <a:latin typeface="+mj-lt"/>
              </a:rPr>
              <a:t>84.97</a:t>
            </a:r>
            <a:r>
              <a:rPr lang="en-GB" b="1" dirty="0">
                <a:solidFill>
                  <a:srgbClr val="970108"/>
                </a:solidFill>
              </a:rPr>
              <a:t>±6.51%</a:t>
            </a:r>
            <a:r>
              <a:rPr lang="en-GB" b="1" dirty="0">
                <a:solidFill>
                  <a:srgbClr val="002060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dirty="0">
                <a:solidFill>
                  <a:srgbClr val="002060"/>
                </a:solidFill>
              </a:rPr>
              <a:t>(50-99)</a:t>
            </a:r>
            <a:endParaRPr lang="en-GB" altLang="it-IT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7" name="Picture 3" descr="C:\Users\Gmarco\Desktop\immagini casi\Carotidi\Immagini ECD\img033.jpg">
            <a:extLst>
              <a:ext uri="{FF2B5EF4-FFF2-40B4-BE49-F238E27FC236}">
                <a16:creationId xmlns:a16="http://schemas.microsoft.com/office/drawing/2014/main" id="{7A1ACB3F-9B5B-7C4F-9A14-FD1892E94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3" t="44366" r="19360" b="40733"/>
          <a:stretch>
            <a:fillRect/>
          </a:stretch>
        </p:blipFill>
        <p:spPr bwMode="auto">
          <a:xfrm>
            <a:off x="304800" y="2495550"/>
            <a:ext cx="2895600" cy="1873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Grafico 1">
            <a:extLst>
              <a:ext uri="{FF2B5EF4-FFF2-40B4-BE49-F238E27FC236}">
                <a16:creationId xmlns:a16="http://schemas.microsoft.com/office/drawing/2014/main" id="{8CC8A57D-A837-004C-B8AC-A2A8B258EB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4582441"/>
              </p:ext>
            </p:extLst>
          </p:nvPr>
        </p:nvGraphicFramePr>
        <p:xfrm>
          <a:off x="3798888" y="868681"/>
          <a:ext cx="5334000" cy="3643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ttangolo 13">
            <a:extLst>
              <a:ext uri="{FF2B5EF4-FFF2-40B4-BE49-F238E27FC236}">
                <a16:creationId xmlns:a16="http://schemas.microsoft.com/office/drawing/2014/main" id="{BD4DD5DB-6929-A44A-8436-48F6E2E62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7300" y="4324350"/>
            <a:ext cx="41084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it-IT" sz="1000" i="1" dirty="0">
                <a:solidFill>
                  <a:srgbClr val="002060"/>
                </a:solidFill>
              </a:rPr>
              <a:t>Unpublished Data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DCB5D998-EBFF-0847-B15B-A51D201D5CAB}"/>
              </a:ext>
            </a:extLst>
          </p:cNvPr>
          <p:cNvCxnSpPr/>
          <p:nvPr/>
        </p:nvCxnSpPr>
        <p:spPr>
          <a:xfrm>
            <a:off x="1143000" y="800100"/>
            <a:ext cx="6858000" cy="0"/>
          </a:xfrm>
          <a:prstGeom prst="line">
            <a:avLst/>
          </a:prstGeom>
          <a:ln>
            <a:solidFill>
              <a:srgbClr val="9900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50" name="Rettangolo 6">
            <a:extLst>
              <a:ext uri="{FF2B5EF4-FFF2-40B4-BE49-F238E27FC236}">
                <a16:creationId xmlns:a16="http://schemas.microsoft.com/office/drawing/2014/main" id="{3CEC8654-22E0-0948-86D6-8AB4392B2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8963" y="34925"/>
            <a:ext cx="5426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4000" b="1">
                <a:solidFill>
                  <a:srgbClr val="990033"/>
                </a:solidFill>
              </a:rPr>
              <a:t>Plaques Composition</a:t>
            </a:r>
          </a:p>
        </p:txBody>
      </p:sp>
      <p:sp>
        <p:nvSpPr>
          <p:cNvPr id="18436" name="Text Box 3">
            <a:extLst>
              <a:ext uri="{FF2B5EF4-FFF2-40B4-BE49-F238E27FC236}">
                <a16:creationId xmlns:a16="http://schemas.microsoft.com/office/drawing/2014/main" id="{DD78BBBD-0D8D-544C-9915-D14C3424E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33463"/>
            <a:ext cx="6858000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it-IT" sz="1800" dirty="0">
                <a:solidFill>
                  <a:srgbClr val="002060"/>
                </a:solidFill>
                <a:latin typeface="+mj-lt"/>
              </a:rPr>
              <a:t>Hyperechoic		163 (22.2%)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it-IT" sz="1800" dirty="0">
                <a:solidFill>
                  <a:srgbClr val="002060"/>
                </a:solidFill>
                <a:latin typeface="+mj-lt"/>
              </a:rPr>
              <a:t>Hypoechoic		181 (24.7%)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it-IT" sz="1800" dirty="0">
                <a:solidFill>
                  <a:srgbClr val="002060"/>
                </a:solidFill>
                <a:latin typeface="+mj-lt"/>
              </a:rPr>
              <a:t>Isoechoic		107 (14.6%)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it-IT" sz="1800" dirty="0">
                <a:solidFill>
                  <a:srgbClr val="002060"/>
                </a:solidFill>
                <a:latin typeface="+mj-lt"/>
              </a:rPr>
              <a:t>Disomogeneous		172 (23.4%)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it-IT" sz="1800" dirty="0">
                <a:solidFill>
                  <a:srgbClr val="002060"/>
                </a:solidFill>
                <a:latin typeface="+mj-lt"/>
              </a:rPr>
              <a:t>Ulcerated		40    (5.5%)	</a:t>
            </a:r>
            <a:endParaRPr lang="en-GB" altLang="it-IT" sz="1800" dirty="0">
              <a:solidFill>
                <a:srgbClr val="970108"/>
              </a:solidFill>
              <a:latin typeface="+mj-lt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it-IT" sz="1800" dirty="0">
                <a:solidFill>
                  <a:srgbClr val="002060"/>
                </a:solidFill>
                <a:latin typeface="+mj-lt"/>
              </a:rPr>
              <a:t>Thin fibrous Cap		29      (4%)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it-IT" sz="1800" dirty="0">
                <a:solidFill>
                  <a:srgbClr val="002060"/>
                </a:solidFill>
                <a:latin typeface="+mj-lt"/>
              </a:rPr>
              <a:t>Post-CEA restenosis	41    (5.6%)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en-GB" altLang="it-IT" sz="18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7" name="Immagine 1" descr="CENSORI 4.jpg">
            <a:extLst>
              <a:ext uri="{FF2B5EF4-FFF2-40B4-BE49-F238E27FC236}">
                <a16:creationId xmlns:a16="http://schemas.microsoft.com/office/drawing/2014/main" id="{51C2B501-A872-B644-AAA1-87E26C4B9D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0" t="15775" b="28883"/>
          <a:stretch/>
        </p:blipFill>
        <p:spPr bwMode="auto">
          <a:xfrm>
            <a:off x="5410200" y="1049767"/>
            <a:ext cx="2904203" cy="2257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</a:extLst>
        </p:spPr>
      </p:pic>
      <p:sp>
        <p:nvSpPr>
          <p:cNvPr id="27654" name="Rettangolo 2">
            <a:extLst>
              <a:ext uri="{FF2B5EF4-FFF2-40B4-BE49-F238E27FC236}">
                <a16:creationId xmlns:a16="http://schemas.microsoft.com/office/drawing/2014/main" id="{EF925637-2050-7C4B-969B-65BB1F7A3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486150"/>
            <a:ext cx="4495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GB" altLang="it-IT" sz="2400" b="1" dirty="0">
                <a:solidFill>
                  <a:srgbClr val="970108"/>
                </a:solidFill>
              </a:rPr>
              <a:t>&gt;50% presented an </a:t>
            </a:r>
          </a:p>
          <a:p>
            <a:pPr algn="ctr"/>
            <a:r>
              <a:rPr lang="en-GB" altLang="it-IT" sz="2400" b="1" dirty="0">
                <a:solidFill>
                  <a:srgbClr val="970108"/>
                </a:solidFill>
              </a:rPr>
              <a:t>high-risk carotid plaque </a:t>
            </a:r>
            <a:endParaRPr lang="it-IT" altLang="it-IT" sz="2400" dirty="0"/>
          </a:p>
        </p:txBody>
      </p:sp>
      <p:sp>
        <p:nvSpPr>
          <p:cNvPr id="8" name="Rettangolo 13">
            <a:extLst>
              <a:ext uri="{FF2B5EF4-FFF2-40B4-BE49-F238E27FC236}">
                <a16:creationId xmlns:a16="http://schemas.microsoft.com/office/drawing/2014/main" id="{D1D3C1F7-023D-1448-A55D-471BDE72B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7300" y="4324350"/>
            <a:ext cx="41084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it-IT" sz="1000" i="1" dirty="0">
                <a:solidFill>
                  <a:srgbClr val="002060"/>
                </a:solidFill>
              </a:rPr>
              <a:t>Unpublished Data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DCB5D998-EBFF-0847-B15B-A51D201D5CAB}"/>
              </a:ext>
            </a:extLst>
          </p:cNvPr>
          <p:cNvCxnSpPr/>
          <p:nvPr/>
        </p:nvCxnSpPr>
        <p:spPr>
          <a:xfrm>
            <a:off x="1143000" y="800100"/>
            <a:ext cx="6858000" cy="0"/>
          </a:xfrm>
          <a:prstGeom prst="line">
            <a:avLst/>
          </a:prstGeom>
          <a:ln>
            <a:solidFill>
              <a:srgbClr val="9900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674" name="Rettangolo 6">
            <a:extLst>
              <a:ext uri="{FF2B5EF4-FFF2-40B4-BE49-F238E27FC236}">
                <a16:creationId xmlns:a16="http://schemas.microsoft.com/office/drawing/2014/main" id="{87FDCE31-CAE7-6B40-B410-E64DB9C19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2538" y="34925"/>
            <a:ext cx="4098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4000" b="1">
                <a:solidFill>
                  <a:srgbClr val="990033"/>
                </a:solidFill>
              </a:rPr>
              <a:t>Arch Anatomies</a:t>
            </a:r>
          </a:p>
        </p:txBody>
      </p:sp>
      <p:sp>
        <p:nvSpPr>
          <p:cNvPr id="18436" name="Text Box 3">
            <a:extLst>
              <a:ext uri="{FF2B5EF4-FFF2-40B4-BE49-F238E27FC236}">
                <a16:creationId xmlns:a16="http://schemas.microsoft.com/office/drawing/2014/main" id="{DD78BBBD-0D8D-544C-9915-D14C3424E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971550"/>
            <a:ext cx="28194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it-IT" sz="2000" dirty="0">
                <a:solidFill>
                  <a:srgbClr val="002060"/>
                </a:solidFill>
                <a:latin typeface="+mj-lt"/>
              </a:rPr>
              <a:t>Type I	369 (50.3%)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it-IT" sz="2000" dirty="0">
                <a:solidFill>
                  <a:srgbClr val="002060"/>
                </a:solidFill>
                <a:latin typeface="+mj-lt"/>
              </a:rPr>
              <a:t>Type II	268 (36.6%)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it-IT" sz="2000" b="1" dirty="0">
                <a:solidFill>
                  <a:srgbClr val="002060"/>
                </a:solidFill>
                <a:latin typeface="+mj-lt"/>
              </a:rPr>
              <a:t>Type III	  39  (5.3%)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it-IT" sz="2000" dirty="0">
                <a:solidFill>
                  <a:srgbClr val="002060"/>
                </a:solidFill>
                <a:latin typeface="+mj-lt"/>
              </a:rPr>
              <a:t>Bovine	  57 (7.8%)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en-GB" altLang="it-IT" sz="20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9" name="Picture 5" descr="C:\Users\Federica\Desktop\Fase Arteriosa 3.0 MIP.jpg">
            <a:extLst>
              <a:ext uri="{FF2B5EF4-FFF2-40B4-BE49-F238E27FC236}">
                <a16:creationId xmlns:a16="http://schemas.microsoft.com/office/drawing/2014/main" id="{644E095B-25D9-EC49-BA87-BEE79ABC9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" t="3093" r="59599" b="46609"/>
          <a:stretch>
            <a:fillRect/>
          </a:stretch>
        </p:blipFill>
        <p:spPr bwMode="auto">
          <a:xfrm>
            <a:off x="1928126" y="1749360"/>
            <a:ext cx="1540490" cy="27717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Federica\Desktop\MPR Image.jpg">
            <a:extLst>
              <a:ext uri="{FF2B5EF4-FFF2-40B4-BE49-F238E27FC236}">
                <a16:creationId xmlns:a16="http://schemas.microsoft.com/office/drawing/2014/main" id="{D0DC9C48-3E6B-6841-B9F7-C39776D27F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6" t="16109" r="40341" b="50000"/>
          <a:stretch/>
        </p:blipFill>
        <p:spPr bwMode="auto">
          <a:xfrm>
            <a:off x="533400" y="971550"/>
            <a:ext cx="1555218" cy="2051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Rettangolo 9">
            <a:extLst>
              <a:ext uri="{FF2B5EF4-FFF2-40B4-BE49-F238E27FC236}">
                <a16:creationId xmlns:a16="http://schemas.microsoft.com/office/drawing/2014/main" id="{CA354EF9-ED83-2A48-8C87-100B92DAF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330575"/>
            <a:ext cx="4495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GB" altLang="it-IT" sz="2400" b="1">
                <a:solidFill>
                  <a:srgbClr val="970108"/>
                </a:solidFill>
              </a:rPr>
              <a:t>All aortic arch morphologies were enrolled in the study</a:t>
            </a:r>
            <a:endParaRPr lang="it-IT" altLang="it-IT" sz="2400"/>
          </a:p>
        </p:txBody>
      </p:sp>
      <p:sp>
        <p:nvSpPr>
          <p:cNvPr id="10" name="Rettangolo 13">
            <a:extLst>
              <a:ext uri="{FF2B5EF4-FFF2-40B4-BE49-F238E27FC236}">
                <a16:creationId xmlns:a16="http://schemas.microsoft.com/office/drawing/2014/main" id="{1A68EBAA-5655-8740-8E71-FC27BDD98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7300" y="4324350"/>
            <a:ext cx="41084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it-IT" sz="1000" i="1" dirty="0">
                <a:solidFill>
                  <a:srgbClr val="002060"/>
                </a:solidFill>
              </a:rPr>
              <a:t>Unpublished Data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DCB5D998-EBFF-0847-B15B-A51D201D5CAB}"/>
              </a:ext>
            </a:extLst>
          </p:cNvPr>
          <p:cNvCxnSpPr/>
          <p:nvPr/>
        </p:nvCxnSpPr>
        <p:spPr>
          <a:xfrm>
            <a:off x="1143000" y="800100"/>
            <a:ext cx="6858000" cy="0"/>
          </a:xfrm>
          <a:prstGeom prst="line">
            <a:avLst/>
          </a:prstGeom>
          <a:ln>
            <a:solidFill>
              <a:srgbClr val="9900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698" name="Rettangolo 6">
            <a:extLst>
              <a:ext uri="{FF2B5EF4-FFF2-40B4-BE49-F238E27FC236}">
                <a16:creationId xmlns:a16="http://schemas.microsoft.com/office/drawing/2014/main" id="{787B3042-4651-4647-AE7F-A3F40B5CF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2538" y="34925"/>
            <a:ext cx="4098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4000" b="1">
                <a:solidFill>
                  <a:srgbClr val="990033"/>
                </a:solidFill>
              </a:rPr>
              <a:t>Arch Anatomies</a:t>
            </a:r>
          </a:p>
        </p:txBody>
      </p:sp>
      <p:sp>
        <p:nvSpPr>
          <p:cNvPr id="18436" name="Text Box 3">
            <a:extLst>
              <a:ext uri="{FF2B5EF4-FFF2-40B4-BE49-F238E27FC236}">
                <a16:creationId xmlns:a16="http://schemas.microsoft.com/office/drawing/2014/main" id="{DD78BBBD-0D8D-544C-9915-D14C3424E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06500"/>
            <a:ext cx="5456238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it-IT" sz="1800" dirty="0">
                <a:solidFill>
                  <a:srgbClr val="002060"/>
                </a:solidFill>
                <a:latin typeface="+mj-lt"/>
              </a:rPr>
              <a:t>Thrombosis			20%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it-IT" sz="1800" dirty="0">
                <a:solidFill>
                  <a:srgbClr val="002060"/>
                </a:solidFill>
                <a:latin typeface="+mj-lt"/>
              </a:rPr>
              <a:t>Calcifications			27.1%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it-IT" sz="1800" b="1" dirty="0">
                <a:solidFill>
                  <a:srgbClr val="002060"/>
                </a:solidFill>
                <a:latin typeface="+mj-lt"/>
              </a:rPr>
              <a:t>Moderate/Severe </a:t>
            </a:r>
            <a:r>
              <a:rPr lang="en-GB" altLang="it-IT" sz="1800" b="1" dirty="0">
                <a:solidFill>
                  <a:srgbClr val="002060"/>
                </a:solidFill>
              </a:rPr>
              <a:t>Tortuosity	34.6%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it-IT" sz="1800" dirty="0">
                <a:solidFill>
                  <a:srgbClr val="002060"/>
                </a:solidFill>
                <a:latin typeface="+mj-lt"/>
              </a:rPr>
              <a:t> 	</a:t>
            </a:r>
          </a:p>
        </p:txBody>
      </p:sp>
      <p:pic>
        <p:nvPicPr>
          <p:cNvPr id="10" name="Picture 2" descr="C:\Users\Federica\Desktop\Schermata 2017-12-04 alle 10.38.50.png">
            <a:extLst>
              <a:ext uri="{FF2B5EF4-FFF2-40B4-BE49-F238E27FC236}">
                <a16:creationId xmlns:a16="http://schemas.microsoft.com/office/drawing/2014/main" id="{1F1106C7-9A6E-AE48-BEFC-7E6A63911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1878" t="49371" r="36557" b="9343"/>
          <a:stretch>
            <a:fillRect/>
          </a:stretch>
        </p:blipFill>
        <p:spPr bwMode="auto">
          <a:xfrm>
            <a:off x="5967916" y="1123950"/>
            <a:ext cx="2741776" cy="29525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9702" name="Rettangolo 6">
            <a:extLst>
              <a:ext uri="{FF2B5EF4-FFF2-40B4-BE49-F238E27FC236}">
                <a16:creationId xmlns:a16="http://schemas.microsoft.com/office/drawing/2014/main" id="{8E98B61A-A246-AE4C-A76C-12CD7FEEC3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225" y="2944813"/>
            <a:ext cx="48529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GB" altLang="it-IT" sz="2400" b="1">
                <a:solidFill>
                  <a:srgbClr val="970108"/>
                </a:solidFill>
              </a:rPr>
              <a:t>1/3 of enrolled patients presented significant supra-aortic vessels tortuosity</a:t>
            </a:r>
            <a:endParaRPr lang="it-IT" altLang="it-IT" sz="2400"/>
          </a:p>
        </p:txBody>
      </p:sp>
      <p:sp>
        <p:nvSpPr>
          <p:cNvPr id="7" name="Rettangolo 13">
            <a:extLst>
              <a:ext uri="{FF2B5EF4-FFF2-40B4-BE49-F238E27FC236}">
                <a16:creationId xmlns:a16="http://schemas.microsoft.com/office/drawing/2014/main" id="{124C7D8B-9FC8-F84A-ABF6-7C4A07206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7300" y="4324350"/>
            <a:ext cx="41084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it-IT" sz="1000" i="1" dirty="0">
                <a:solidFill>
                  <a:srgbClr val="002060"/>
                </a:solidFill>
              </a:rPr>
              <a:t>Unpublished Data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DCB5D998-EBFF-0847-B15B-A51D201D5CAB}"/>
              </a:ext>
            </a:extLst>
          </p:cNvPr>
          <p:cNvCxnSpPr/>
          <p:nvPr/>
        </p:nvCxnSpPr>
        <p:spPr>
          <a:xfrm>
            <a:off x="1143000" y="800100"/>
            <a:ext cx="6858000" cy="0"/>
          </a:xfrm>
          <a:prstGeom prst="line">
            <a:avLst/>
          </a:prstGeom>
          <a:ln>
            <a:solidFill>
              <a:srgbClr val="9900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22" name="Rettangolo 6">
            <a:extLst>
              <a:ext uri="{FF2B5EF4-FFF2-40B4-BE49-F238E27FC236}">
                <a16:creationId xmlns:a16="http://schemas.microsoft.com/office/drawing/2014/main" id="{CE730766-637A-6840-AF31-BB84E37B6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7263" y="34925"/>
            <a:ext cx="4689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4000" b="1">
                <a:solidFill>
                  <a:srgbClr val="990033"/>
                </a:solidFill>
              </a:rPr>
              <a:t>Procedural Details</a:t>
            </a:r>
          </a:p>
        </p:txBody>
      </p:sp>
      <p:sp>
        <p:nvSpPr>
          <p:cNvPr id="18436" name="Text Box 3">
            <a:extLst>
              <a:ext uri="{FF2B5EF4-FFF2-40B4-BE49-F238E27FC236}">
                <a16:creationId xmlns:a16="http://schemas.microsoft.com/office/drawing/2014/main" id="{DD78BBBD-0D8D-544C-9915-D14C3424E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8" y="1108075"/>
            <a:ext cx="821372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it-IT" sz="2200" dirty="0">
                <a:solidFill>
                  <a:srgbClr val="002060"/>
                </a:solidFill>
                <a:latin typeface="+mj-lt"/>
              </a:rPr>
              <a:t>Almost in all cases a </a:t>
            </a:r>
            <a:r>
              <a:rPr lang="en-GB" altLang="it-IT" sz="2200" dirty="0">
                <a:solidFill>
                  <a:srgbClr val="C00000"/>
                </a:solidFill>
                <a:latin typeface="+mj-lt"/>
              </a:rPr>
              <a:t>transfemoral approach</a:t>
            </a:r>
            <a:r>
              <a:rPr lang="en-GB" altLang="it-IT" sz="2200" dirty="0">
                <a:solidFill>
                  <a:srgbClr val="002060"/>
                </a:solidFill>
                <a:latin typeface="+mj-lt"/>
              </a:rPr>
              <a:t> was chosen (</a:t>
            </a:r>
            <a:r>
              <a:rPr lang="en-GB" altLang="it-IT" sz="2200" dirty="0">
                <a:solidFill>
                  <a:srgbClr val="C00000"/>
                </a:solidFill>
                <a:latin typeface="+mj-lt"/>
              </a:rPr>
              <a:t>97.27%</a:t>
            </a:r>
            <a:r>
              <a:rPr lang="en-GB" altLang="it-IT" sz="2200" dirty="0">
                <a:solidFill>
                  <a:srgbClr val="002060"/>
                </a:solidFill>
                <a:latin typeface="+mj-lt"/>
              </a:rPr>
              <a:t>), while also brachial (1.63%) and transcervical approaches (1.11%) are reported </a:t>
            </a:r>
          </a:p>
        </p:txBody>
      </p:sp>
      <p:pic>
        <p:nvPicPr>
          <p:cNvPr id="9" name="Picture 6" descr="C:\Users\Federica\Desktop\Schermata 2017-12-06 alle 16.00.27.png">
            <a:extLst>
              <a:ext uri="{FF2B5EF4-FFF2-40B4-BE49-F238E27FC236}">
                <a16:creationId xmlns:a16="http://schemas.microsoft.com/office/drawing/2014/main" id="{A0572C13-3A60-1C48-92A1-F7BD79B79D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46996" t="13238" r="25598" b="13674"/>
          <a:stretch/>
        </p:blipFill>
        <p:spPr bwMode="auto">
          <a:xfrm>
            <a:off x="7591903" y="2852409"/>
            <a:ext cx="866297" cy="12800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3" descr="C:\Users\Federica\Desktop\Schermata 2017-12-06 alle 15.57.54.png">
            <a:extLst>
              <a:ext uri="{FF2B5EF4-FFF2-40B4-BE49-F238E27FC236}">
                <a16:creationId xmlns:a16="http://schemas.microsoft.com/office/drawing/2014/main" id="{3A4626B4-5E33-6143-A2EC-3085512971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48870" t="5722" r="18185" b="7516"/>
          <a:stretch/>
        </p:blipFill>
        <p:spPr bwMode="auto">
          <a:xfrm>
            <a:off x="6490461" y="2839748"/>
            <a:ext cx="849365" cy="12393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9531FF9-2257-6145-83EF-DCF7D4A0DF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17" t="44078" r="36630" b="15296"/>
          <a:stretch/>
        </p:blipFill>
        <p:spPr>
          <a:xfrm>
            <a:off x="5039198" y="2831987"/>
            <a:ext cx="1125469" cy="12722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ECDEF60-22B1-3947-8503-7EA973E64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13832" t="50000" r="25026"/>
          <a:stretch>
            <a:fillRect/>
          </a:stretch>
        </p:blipFill>
        <p:spPr bwMode="auto">
          <a:xfrm>
            <a:off x="685800" y="3088865"/>
            <a:ext cx="1433627" cy="8792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2" descr="C:\Users\Federica\Desktop\Schermata 2017-12-05 alle 11.10.07.png">
            <a:extLst>
              <a:ext uri="{FF2B5EF4-FFF2-40B4-BE49-F238E27FC236}">
                <a16:creationId xmlns:a16="http://schemas.microsoft.com/office/drawing/2014/main" id="{37C9C444-F1A8-314B-9B63-0589A9ABB6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37708" t="33546" r="35928" b="9454"/>
          <a:stretch/>
        </p:blipFill>
        <p:spPr bwMode="auto">
          <a:xfrm>
            <a:off x="2242411" y="2952750"/>
            <a:ext cx="946823" cy="11515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Immagine 15" descr="Schermata 2017-12-10 alle 10.16.06.png">
            <a:extLst>
              <a:ext uri="{FF2B5EF4-FFF2-40B4-BE49-F238E27FC236}">
                <a16:creationId xmlns:a16="http://schemas.microsoft.com/office/drawing/2014/main" id="{2062C541-CAE1-EB43-B2FD-1EA9EDB2183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3" t="27777" r="35292" b="23625"/>
          <a:stretch/>
        </p:blipFill>
        <p:spPr>
          <a:xfrm>
            <a:off x="3392583" y="2952750"/>
            <a:ext cx="818250" cy="11515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Rettangolo 13">
            <a:extLst>
              <a:ext uri="{FF2B5EF4-FFF2-40B4-BE49-F238E27FC236}">
                <a16:creationId xmlns:a16="http://schemas.microsoft.com/office/drawing/2014/main" id="{EF1C0CDF-CB0E-A34F-91E2-0C6CFAE59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7300" y="4324350"/>
            <a:ext cx="41084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it-IT" sz="1000" i="1" dirty="0">
                <a:solidFill>
                  <a:srgbClr val="002060"/>
                </a:solidFill>
              </a:rPr>
              <a:t>Unpublished Data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6">
            <a:extLst>
              <a:ext uri="{FF2B5EF4-FFF2-40B4-BE49-F238E27FC236}">
                <a16:creationId xmlns:a16="http://schemas.microsoft.com/office/drawing/2014/main" id="{09AB3D99-7518-7245-B889-D3B621081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88" y="800100"/>
            <a:ext cx="2524125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Immagine 1">
            <a:extLst>
              <a:ext uri="{FF2B5EF4-FFF2-40B4-BE49-F238E27FC236}">
                <a16:creationId xmlns:a16="http://schemas.microsoft.com/office/drawing/2014/main" id="{4A57D139-B845-1D40-A0FE-93B66B206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9" r="1112" b="39630"/>
          <a:stretch>
            <a:fillRect/>
          </a:stretch>
        </p:blipFill>
        <p:spPr bwMode="auto">
          <a:xfrm rot="-1504713">
            <a:off x="3128963" y="1412875"/>
            <a:ext cx="1925637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DCB5D998-EBFF-0847-B15B-A51D201D5CAB}"/>
              </a:ext>
            </a:extLst>
          </p:cNvPr>
          <p:cNvCxnSpPr/>
          <p:nvPr/>
        </p:nvCxnSpPr>
        <p:spPr>
          <a:xfrm>
            <a:off x="1143000" y="800100"/>
            <a:ext cx="6858000" cy="0"/>
          </a:xfrm>
          <a:prstGeom prst="line">
            <a:avLst/>
          </a:prstGeom>
          <a:ln>
            <a:solidFill>
              <a:srgbClr val="9900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748" name="Rettangolo 6">
            <a:extLst>
              <a:ext uri="{FF2B5EF4-FFF2-40B4-BE49-F238E27FC236}">
                <a16:creationId xmlns:a16="http://schemas.microsoft.com/office/drawing/2014/main" id="{6C599952-D0B8-3C43-B90D-CE5DA69EB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7263" y="34925"/>
            <a:ext cx="4689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4000" b="1">
                <a:solidFill>
                  <a:srgbClr val="990033"/>
                </a:solidFill>
              </a:rPr>
              <a:t>Procedural Details</a:t>
            </a:r>
          </a:p>
        </p:txBody>
      </p:sp>
      <p:sp>
        <p:nvSpPr>
          <p:cNvPr id="18436" name="Text Box 3">
            <a:extLst>
              <a:ext uri="{FF2B5EF4-FFF2-40B4-BE49-F238E27FC236}">
                <a16:creationId xmlns:a16="http://schemas.microsoft.com/office/drawing/2014/main" id="{DD78BBBD-0D8D-544C-9915-D14C3424E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" y="2830513"/>
            <a:ext cx="79629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it-IT" sz="2200" dirty="0">
                <a:solidFill>
                  <a:srgbClr val="970108"/>
                </a:solidFill>
                <a:latin typeface="+mj-lt"/>
              </a:rPr>
              <a:t>Embolic Protection Device </a:t>
            </a:r>
            <a:r>
              <a:rPr lang="en-GB" altLang="it-IT" sz="2200" dirty="0">
                <a:solidFill>
                  <a:srgbClr val="002060"/>
                </a:solidFill>
                <a:latin typeface="+mj-lt"/>
              </a:rPr>
              <a:t>was adopted in</a:t>
            </a:r>
            <a:r>
              <a:rPr lang="en-GB" altLang="it-IT" sz="2200" dirty="0">
                <a:solidFill>
                  <a:srgbClr val="002060"/>
                </a:solidFill>
                <a:latin typeface="+mj-lt"/>
                <a:sym typeface="Wingdings" pitchFamily="2" charset="2"/>
              </a:rPr>
              <a:t> </a:t>
            </a:r>
            <a:r>
              <a:rPr lang="en-GB" altLang="it-IT" sz="2200" dirty="0">
                <a:solidFill>
                  <a:srgbClr val="970108"/>
                </a:solidFill>
                <a:latin typeface="+mj-lt"/>
                <a:sym typeface="Wingdings" pitchFamily="2" charset="2"/>
              </a:rPr>
              <a:t>99.72% </a:t>
            </a:r>
            <a:r>
              <a:rPr lang="en-GB" altLang="it-IT" sz="2200" dirty="0">
                <a:solidFill>
                  <a:srgbClr val="002060"/>
                </a:solidFill>
                <a:latin typeface="+mj-lt"/>
              </a:rPr>
              <a:t>of patients: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it-IT" sz="2200" dirty="0">
                <a:solidFill>
                  <a:srgbClr val="002060"/>
                </a:solidFill>
                <a:latin typeface="+mj-lt"/>
              </a:rPr>
              <a:t>proximal occlusion device (</a:t>
            </a:r>
            <a:r>
              <a:rPr lang="en-GB" altLang="it-IT" sz="2200" dirty="0" err="1">
                <a:solidFill>
                  <a:srgbClr val="002060"/>
                </a:solidFill>
                <a:latin typeface="+mj-lt"/>
              </a:rPr>
              <a:t>Mo.Ma</a:t>
            </a:r>
            <a:r>
              <a:rPr lang="en-GB" altLang="it-IT" sz="2200" dirty="0">
                <a:solidFill>
                  <a:srgbClr val="002060"/>
                </a:solidFill>
                <a:latin typeface="+mj-lt"/>
              </a:rPr>
              <a:t>.) in 14.62%, and distal filter in 80.9%					</a:t>
            </a:r>
          </a:p>
        </p:txBody>
      </p:sp>
      <p:pic>
        <p:nvPicPr>
          <p:cNvPr id="31750" name="Immagine 2">
            <a:extLst>
              <a:ext uri="{FF2B5EF4-FFF2-40B4-BE49-F238E27FC236}">
                <a16:creationId xmlns:a16="http://schemas.microsoft.com/office/drawing/2014/main" id="{AFB68EA5-92CE-CA4C-AE1A-B25F4A204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5700"/>
            <a:ext cx="276225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Immagine 1">
            <a:extLst>
              <a:ext uri="{FF2B5EF4-FFF2-40B4-BE49-F238E27FC236}">
                <a16:creationId xmlns:a16="http://schemas.microsoft.com/office/drawing/2014/main" id="{672A6FCA-1B6D-9C40-A20C-E1FD6EB85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538" y="1014413"/>
            <a:ext cx="1566862" cy="152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13">
            <a:extLst>
              <a:ext uri="{FF2B5EF4-FFF2-40B4-BE49-F238E27FC236}">
                <a16:creationId xmlns:a16="http://schemas.microsoft.com/office/drawing/2014/main" id="{3F37B390-9009-5041-B3D8-B91468D9B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7300" y="4324350"/>
            <a:ext cx="41084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it-IT" sz="1000" i="1" dirty="0">
                <a:solidFill>
                  <a:srgbClr val="002060"/>
                </a:solidFill>
              </a:rPr>
              <a:t>Unpublished Data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DCB5D998-EBFF-0847-B15B-A51D201D5CAB}"/>
              </a:ext>
            </a:extLst>
          </p:cNvPr>
          <p:cNvCxnSpPr/>
          <p:nvPr/>
        </p:nvCxnSpPr>
        <p:spPr>
          <a:xfrm>
            <a:off x="1143000" y="800100"/>
            <a:ext cx="6858000" cy="0"/>
          </a:xfrm>
          <a:prstGeom prst="line">
            <a:avLst/>
          </a:prstGeom>
          <a:ln>
            <a:solidFill>
              <a:srgbClr val="9900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748" name="Rettangolo 6">
            <a:extLst>
              <a:ext uri="{FF2B5EF4-FFF2-40B4-BE49-F238E27FC236}">
                <a16:creationId xmlns:a16="http://schemas.microsoft.com/office/drawing/2014/main" id="{6C599952-D0B8-3C43-B90D-CE5DA69EB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7263" y="34925"/>
            <a:ext cx="4689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4000" b="1" dirty="0">
                <a:solidFill>
                  <a:srgbClr val="990033"/>
                </a:solidFill>
              </a:rPr>
              <a:t>Procedural Details</a:t>
            </a:r>
          </a:p>
        </p:txBody>
      </p:sp>
      <p:sp>
        <p:nvSpPr>
          <p:cNvPr id="18436" name="Text Box 3">
            <a:extLst>
              <a:ext uri="{FF2B5EF4-FFF2-40B4-BE49-F238E27FC236}">
                <a16:creationId xmlns:a16="http://schemas.microsoft.com/office/drawing/2014/main" id="{DD78BBBD-0D8D-544C-9915-D14C3424E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299" y="938290"/>
            <a:ext cx="4343400" cy="326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it-IT" sz="2000" dirty="0">
                <a:solidFill>
                  <a:srgbClr val="970108"/>
                </a:solidFill>
                <a:latin typeface="+mj-lt"/>
              </a:rPr>
              <a:t>Procedural success </a:t>
            </a:r>
            <a:r>
              <a:rPr lang="en-GB" altLang="it-IT" sz="2000" dirty="0">
                <a:solidFill>
                  <a:srgbClr val="002060"/>
                </a:solidFill>
                <a:latin typeface="+mj-lt"/>
              </a:rPr>
              <a:t>was</a:t>
            </a:r>
            <a:r>
              <a:rPr lang="en-GB" altLang="it-IT" sz="2000" dirty="0">
                <a:solidFill>
                  <a:srgbClr val="970108"/>
                </a:solidFill>
                <a:latin typeface="+mj-lt"/>
              </a:rPr>
              <a:t> 100%, technical success </a:t>
            </a:r>
            <a:r>
              <a:rPr lang="en-GB" altLang="it-IT" sz="2000" dirty="0">
                <a:solidFill>
                  <a:srgbClr val="002060"/>
                </a:solidFill>
                <a:latin typeface="+mj-lt"/>
              </a:rPr>
              <a:t>was obtained in all but one patient (</a:t>
            </a:r>
            <a:r>
              <a:rPr lang="en-GB" altLang="it-IT" sz="2000" dirty="0">
                <a:solidFill>
                  <a:srgbClr val="970108"/>
                </a:solidFill>
                <a:latin typeface="+mj-lt"/>
              </a:rPr>
              <a:t>99.86%</a:t>
            </a:r>
            <a:r>
              <a:rPr lang="en-GB" altLang="it-IT" sz="2000" dirty="0">
                <a:solidFill>
                  <a:srgbClr val="002060"/>
                </a:solidFill>
                <a:latin typeface="+mj-lt"/>
              </a:rPr>
              <a:t>) due to the impossibility to advance the </a:t>
            </a:r>
            <a:r>
              <a:rPr lang="en-GB" altLang="it-IT" sz="2000" dirty="0" err="1">
                <a:solidFill>
                  <a:srgbClr val="002060"/>
                </a:solidFill>
                <a:latin typeface="+mj-lt"/>
              </a:rPr>
              <a:t>CGuard</a:t>
            </a:r>
            <a:r>
              <a:rPr lang="en-GB" altLang="it-IT" sz="2000" dirty="0">
                <a:solidFill>
                  <a:srgbClr val="002060"/>
                </a:solidFill>
                <a:latin typeface="+mj-lt"/>
              </a:rPr>
              <a:t> EPS system: patient was consequently treated by Carotid </a:t>
            </a:r>
            <a:r>
              <a:rPr lang="en-GB" altLang="it-IT" sz="2000" dirty="0" err="1">
                <a:solidFill>
                  <a:srgbClr val="002060"/>
                </a:solidFill>
                <a:latin typeface="+mj-lt"/>
              </a:rPr>
              <a:t>WallStent</a:t>
            </a:r>
            <a:r>
              <a:rPr lang="en-GB" altLang="it-IT" sz="2000" dirty="0">
                <a:solidFill>
                  <a:srgbClr val="002060"/>
                </a:solidFill>
                <a:latin typeface="+mj-lt"/>
              </a:rPr>
              <a:t>.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811252F5-B2B4-0645-908F-4C24BF118D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2" t="5508" r="54461" b="1842"/>
          <a:stretch/>
        </p:blipFill>
        <p:spPr bwMode="auto">
          <a:xfrm>
            <a:off x="4961722" y="1297193"/>
            <a:ext cx="1886452" cy="2813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F1B72F10-B59D-A049-8D07-92967063E7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00" t="5247" r="5791" b="1842"/>
          <a:stretch/>
        </p:blipFill>
        <p:spPr bwMode="auto">
          <a:xfrm>
            <a:off x="7096197" y="1303345"/>
            <a:ext cx="1895403" cy="280689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" name="Rettangolo 13">
            <a:extLst>
              <a:ext uri="{FF2B5EF4-FFF2-40B4-BE49-F238E27FC236}">
                <a16:creationId xmlns:a16="http://schemas.microsoft.com/office/drawing/2014/main" id="{4938E67A-C3C0-9C46-90D8-07619965A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7300" y="4324350"/>
            <a:ext cx="41084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it-IT" sz="1000" i="1" dirty="0">
                <a:solidFill>
                  <a:srgbClr val="002060"/>
                </a:solidFill>
              </a:rPr>
              <a:t>Unpublished Data</a:t>
            </a:r>
          </a:p>
        </p:txBody>
      </p:sp>
    </p:spTree>
    <p:extLst>
      <p:ext uri="{BB962C8B-B14F-4D97-AF65-F5344CB8AC3E}">
        <p14:creationId xmlns:p14="http://schemas.microsoft.com/office/powerpoint/2010/main" val="1350469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DCB5D998-EBFF-0847-B15B-A51D201D5CAB}"/>
              </a:ext>
            </a:extLst>
          </p:cNvPr>
          <p:cNvCxnSpPr/>
          <p:nvPr/>
        </p:nvCxnSpPr>
        <p:spPr>
          <a:xfrm>
            <a:off x="1143000" y="800100"/>
            <a:ext cx="6858000" cy="0"/>
          </a:xfrm>
          <a:prstGeom prst="line">
            <a:avLst/>
          </a:prstGeom>
          <a:ln>
            <a:solidFill>
              <a:srgbClr val="9900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794" name="Rettangolo 6">
            <a:extLst>
              <a:ext uri="{FF2B5EF4-FFF2-40B4-BE49-F238E27FC236}">
                <a16:creationId xmlns:a16="http://schemas.microsoft.com/office/drawing/2014/main" id="{FC57B1A8-C3CC-334A-AEE9-E364B1A1E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1995" y="34925"/>
            <a:ext cx="49600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4000" b="1" dirty="0">
                <a:solidFill>
                  <a:srgbClr val="990033"/>
                </a:solidFill>
              </a:rPr>
              <a:t>@ 24 hours Results</a:t>
            </a:r>
          </a:p>
        </p:txBody>
      </p:sp>
      <p:sp>
        <p:nvSpPr>
          <p:cNvPr id="18436" name="Text Box 3">
            <a:extLst>
              <a:ext uri="{FF2B5EF4-FFF2-40B4-BE49-F238E27FC236}">
                <a16:creationId xmlns:a16="http://schemas.microsoft.com/office/drawing/2014/main" id="{DD78BBBD-0D8D-544C-9915-D14C3424E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6608" y="921246"/>
            <a:ext cx="4152900" cy="342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it-IT" sz="2000" dirty="0">
                <a:solidFill>
                  <a:srgbClr val="002060"/>
                </a:solidFill>
                <a:latin typeface="+mj-lt"/>
              </a:rPr>
              <a:t>1 fatal haemorrhagic stroke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it-IT" sz="1600" dirty="0">
                <a:solidFill>
                  <a:srgbClr val="002060"/>
                </a:solidFill>
                <a:latin typeface="+mj-lt"/>
              </a:rPr>
              <a:t>(urgent Patient treated for </a:t>
            </a:r>
            <a:r>
              <a:rPr lang="en-GB" altLang="it-IT" sz="1600" dirty="0" err="1">
                <a:solidFill>
                  <a:srgbClr val="002060"/>
                </a:solidFill>
                <a:latin typeface="+mj-lt"/>
              </a:rPr>
              <a:t>cTIA</a:t>
            </a:r>
            <a:r>
              <a:rPr lang="en-GB" altLang="it-IT" sz="1600" dirty="0">
                <a:solidFill>
                  <a:srgbClr val="002060"/>
                </a:solidFill>
                <a:latin typeface="+mj-lt"/>
              </a:rPr>
              <a:t>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it-IT" sz="2000" dirty="0">
                <a:solidFill>
                  <a:srgbClr val="002060"/>
                </a:solidFill>
                <a:latin typeface="+mj-lt"/>
              </a:rPr>
              <a:t>2 Minor Strokes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it-IT" sz="2000" dirty="0">
                <a:solidFill>
                  <a:srgbClr val="002060"/>
                </a:solidFill>
                <a:latin typeface="+mj-lt"/>
              </a:rPr>
              <a:t>6 TIAs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en-GB" altLang="it-IT" sz="1050" dirty="0">
              <a:solidFill>
                <a:srgbClr val="002060"/>
              </a:solidFill>
              <a:latin typeface="+mj-lt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it-IT" sz="2000" dirty="0">
                <a:solidFill>
                  <a:srgbClr val="002060"/>
                </a:solidFill>
                <a:latin typeface="+mj-lt"/>
              </a:rPr>
              <a:t>1 AMI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it-IT" sz="2000" dirty="0">
                <a:solidFill>
                  <a:srgbClr val="002060"/>
                </a:solidFill>
                <a:latin typeface="+mj-lt"/>
              </a:rPr>
              <a:t>No Death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it-IT" sz="2000" dirty="0">
                <a:solidFill>
                  <a:srgbClr val="002060"/>
                </a:solidFill>
                <a:latin typeface="+mj-lt"/>
              </a:rPr>
              <a:t>8 ECA occlusions (1.09%)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FD93722-E89D-B449-A657-F757DB10FD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62" b="97024" l="52667" r="97000">
                        <a14:foregroundMark x1="62333" y1="9524" x2="62333" y2="9524"/>
                        <a14:foregroundMark x1="68000" y1="6548" x2="68000" y2="6548"/>
                        <a14:foregroundMark x1="71667" y1="4762" x2="71667" y2="4762"/>
                        <a14:foregroundMark x1="79667" y1="4762" x2="79667" y2="4762"/>
                        <a14:foregroundMark x1="96667" y1="47024" x2="96667" y2="47024"/>
                        <a14:foregroundMark x1="97333" y1="68452" x2="97333" y2="68452"/>
                        <a14:foregroundMark x1="85333" y1="97024" x2="85333" y2="97024"/>
                        <a14:foregroundMark x1="52667" y1="58333" x2="52667" y2="58333"/>
                        <a14:backgroundMark x1="64333" y1="2976" x2="64333" y2="2976"/>
                      </a14:backgroundRemoval>
                    </a14:imgEffect>
                  </a14:imgLayer>
                </a14:imgProps>
              </a:ext>
            </a:extLst>
          </a:blip>
          <a:srcRect l="51059"/>
          <a:stretch/>
        </p:blipFill>
        <p:spPr>
          <a:xfrm>
            <a:off x="5410200" y="1078527"/>
            <a:ext cx="2721429" cy="3113942"/>
          </a:xfrm>
          <a:prstGeom prst="rect">
            <a:avLst/>
          </a:prstGeom>
        </p:spPr>
      </p:pic>
      <p:sp>
        <p:nvSpPr>
          <p:cNvPr id="6" name="Rettangolo 13">
            <a:extLst>
              <a:ext uri="{FF2B5EF4-FFF2-40B4-BE49-F238E27FC236}">
                <a16:creationId xmlns:a16="http://schemas.microsoft.com/office/drawing/2014/main" id="{07E34DBD-FEDB-D04E-A180-AE9CF6C23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7300" y="4324350"/>
            <a:ext cx="41084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it-IT" sz="1000" i="1" dirty="0">
                <a:solidFill>
                  <a:srgbClr val="002060"/>
                </a:solidFill>
              </a:rPr>
              <a:t>Unpublished Data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DCB5D998-EBFF-0847-B15B-A51D201D5CAB}"/>
              </a:ext>
            </a:extLst>
          </p:cNvPr>
          <p:cNvCxnSpPr/>
          <p:nvPr/>
        </p:nvCxnSpPr>
        <p:spPr>
          <a:xfrm>
            <a:off x="1143000" y="800100"/>
            <a:ext cx="6858000" cy="0"/>
          </a:xfrm>
          <a:prstGeom prst="line">
            <a:avLst/>
          </a:prstGeom>
          <a:ln>
            <a:solidFill>
              <a:srgbClr val="9900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794" name="Rettangolo 6">
            <a:extLst>
              <a:ext uri="{FF2B5EF4-FFF2-40B4-BE49-F238E27FC236}">
                <a16:creationId xmlns:a16="http://schemas.microsoft.com/office/drawing/2014/main" id="{FC57B1A8-C3CC-334A-AEE9-E364B1A1E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9434" y="34925"/>
            <a:ext cx="47051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4000" b="1" dirty="0">
                <a:solidFill>
                  <a:srgbClr val="990033"/>
                </a:solidFill>
              </a:rPr>
              <a:t>@ 30 days Results</a:t>
            </a:r>
          </a:p>
        </p:txBody>
      </p:sp>
      <p:sp>
        <p:nvSpPr>
          <p:cNvPr id="18436" name="Text Box 3">
            <a:extLst>
              <a:ext uri="{FF2B5EF4-FFF2-40B4-BE49-F238E27FC236}">
                <a16:creationId xmlns:a16="http://schemas.microsoft.com/office/drawing/2014/main" id="{DD78BBBD-0D8D-544C-9915-D14C3424E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047935"/>
            <a:ext cx="4152900" cy="3047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it-IT" sz="2000" dirty="0">
                <a:solidFill>
                  <a:srgbClr val="002060"/>
                </a:solidFill>
                <a:latin typeface="+mj-lt"/>
              </a:rPr>
              <a:t>1 Minor Stroke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it-IT" sz="2000" dirty="0">
                <a:solidFill>
                  <a:srgbClr val="002060"/>
                </a:solidFill>
                <a:latin typeface="+mj-lt"/>
              </a:rPr>
              <a:t>2 TIAs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en-GB" altLang="it-IT" sz="1050" dirty="0">
              <a:solidFill>
                <a:srgbClr val="002060"/>
              </a:solidFill>
              <a:latin typeface="+mj-lt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it-IT" sz="2000" dirty="0">
                <a:solidFill>
                  <a:srgbClr val="002060"/>
                </a:solidFill>
                <a:latin typeface="+mj-lt"/>
              </a:rPr>
              <a:t>3 AMI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it-IT" sz="2000" dirty="0">
                <a:solidFill>
                  <a:srgbClr val="002060"/>
                </a:solidFill>
                <a:latin typeface="+mj-lt"/>
              </a:rPr>
              <a:t>No Death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en-GB" altLang="it-IT" sz="2000" dirty="0">
              <a:solidFill>
                <a:srgbClr val="002060"/>
              </a:solidFill>
              <a:latin typeface="+mj-lt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it-IT" sz="2000" dirty="0">
                <a:solidFill>
                  <a:srgbClr val="002060"/>
                </a:solidFill>
                <a:latin typeface="+mj-lt"/>
              </a:rPr>
              <a:t>No stent thrombosis/occlusions</a:t>
            </a:r>
          </a:p>
        </p:txBody>
      </p:sp>
      <p:grpSp>
        <p:nvGrpSpPr>
          <p:cNvPr id="7" name="Groupe 3">
            <a:extLst>
              <a:ext uri="{FF2B5EF4-FFF2-40B4-BE49-F238E27FC236}">
                <a16:creationId xmlns:a16="http://schemas.microsoft.com/office/drawing/2014/main" id="{F561B888-51FF-8440-8E05-D230447151D9}"/>
              </a:ext>
            </a:extLst>
          </p:cNvPr>
          <p:cNvGrpSpPr/>
          <p:nvPr/>
        </p:nvGrpSpPr>
        <p:grpSpPr>
          <a:xfrm>
            <a:off x="451624" y="970485"/>
            <a:ext cx="4648200" cy="3372915"/>
            <a:chOff x="4495800" y="901976"/>
            <a:chExt cx="4648200" cy="3372915"/>
          </a:xfrm>
        </p:grpSpPr>
        <p:pic>
          <p:nvPicPr>
            <p:cNvPr id="8" name="Immagine 2">
              <a:extLst>
                <a:ext uri="{FF2B5EF4-FFF2-40B4-BE49-F238E27FC236}">
                  <a16:creationId xmlns:a16="http://schemas.microsoft.com/office/drawing/2014/main" id="{D9A62A69-5419-2746-88DC-C4E7ACA072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40" t="14652" b="2593"/>
            <a:stretch/>
          </p:blipFill>
          <p:spPr>
            <a:xfrm>
              <a:off x="4495800" y="901976"/>
              <a:ext cx="4465016" cy="337291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1" name="ZoneTexte 25">
              <a:extLst>
                <a:ext uri="{FF2B5EF4-FFF2-40B4-BE49-F238E27FC236}">
                  <a16:creationId xmlns:a16="http://schemas.microsoft.com/office/drawing/2014/main" id="{C7A0D622-FB7B-4D46-A195-326EEDEC9CB7}"/>
                </a:ext>
              </a:extLst>
            </p:cNvPr>
            <p:cNvSpPr txBox="1"/>
            <p:nvPr/>
          </p:nvSpPr>
          <p:spPr>
            <a:xfrm>
              <a:off x="7633253" y="1341378"/>
              <a:ext cx="151074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 i="1" dirty="0">
                  <a:solidFill>
                    <a:srgbClr val="FFC000"/>
                  </a:solidFill>
                  <a:latin typeface="Century Gothic" panose="020B0502020202020204" pitchFamily="34" charset="0"/>
                </a:rPr>
                <a:t>VPS 89,8 cm/s</a:t>
              </a:r>
            </a:p>
          </p:txBody>
        </p:sp>
      </p:grpSp>
      <p:sp>
        <p:nvSpPr>
          <p:cNvPr id="9" name="Rettangolo 13">
            <a:extLst>
              <a:ext uri="{FF2B5EF4-FFF2-40B4-BE49-F238E27FC236}">
                <a16:creationId xmlns:a16="http://schemas.microsoft.com/office/drawing/2014/main" id="{F718668F-AF3C-4643-A080-47092091E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7300" y="4324350"/>
            <a:ext cx="41084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it-IT" sz="1000" i="1" dirty="0">
                <a:solidFill>
                  <a:srgbClr val="002060"/>
                </a:solidFill>
              </a:rPr>
              <a:t>Unpublished Data</a:t>
            </a:r>
          </a:p>
        </p:txBody>
      </p:sp>
    </p:spTree>
    <p:extLst>
      <p:ext uri="{BB962C8B-B14F-4D97-AF65-F5344CB8AC3E}">
        <p14:creationId xmlns:p14="http://schemas.microsoft.com/office/powerpoint/2010/main" val="2302723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DCB5D998-EBFF-0847-B15B-A51D201D5CAB}"/>
              </a:ext>
            </a:extLst>
          </p:cNvPr>
          <p:cNvCxnSpPr/>
          <p:nvPr/>
        </p:nvCxnSpPr>
        <p:spPr>
          <a:xfrm>
            <a:off x="1143000" y="800100"/>
            <a:ext cx="6858000" cy="0"/>
          </a:xfrm>
          <a:prstGeom prst="line">
            <a:avLst/>
          </a:prstGeom>
          <a:ln>
            <a:solidFill>
              <a:srgbClr val="9900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010" name="Rettangolo 6">
            <a:extLst>
              <a:ext uri="{FF2B5EF4-FFF2-40B4-BE49-F238E27FC236}">
                <a16:creationId xmlns:a16="http://schemas.microsoft.com/office/drawing/2014/main" id="{549EE950-0681-E342-A7C4-A11EEC7E2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300877"/>
            <a:ext cx="36760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it-IT" sz="3200" dirty="0">
                <a:solidFill>
                  <a:srgbClr val="002060"/>
                </a:solidFill>
              </a:rPr>
              <a:t>@ 1 Month Results</a:t>
            </a:r>
          </a:p>
        </p:txBody>
      </p:sp>
      <p:sp>
        <p:nvSpPr>
          <p:cNvPr id="43011" name="Rettangolo 1">
            <a:extLst>
              <a:ext uri="{FF2B5EF4-FFF2-40B4-BE49-F238E27FC236}">
                <a16:creationId xmlns:a16="http://schemas.microsoft.com/office/drawing/2014/main" id="{9717EBBD-E8C5-D245-A61E-E3368AD14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1" y="1942942"/>
            <a:ext cx="5562600" cy="215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GB" altLang="it-IT" sz="3200" dirty="0">
                <a:solidFill>
                  <a:srgbClr val="970108"/>
                </a:solidFill>
              </a:rPr>
              <a:t>Stroke rate 0.54% </a:t>
            </a:r>
          </a:p>
          <a:p>
            <a:pPr eaLnBrk="1" hangingPunct="1">
              <a:lnSpc>
                <a:spcPct val="150000"/>
              </a:lnSpc>
            </a:pPr>
            <a:r>
              <a:rPr lang="en-GB" altLang="it-IT" sz="2000" dirty="0">
                <a:solidFill>
                  <a:srgbClr val="002060"/>
                </a:solidFill>
              </a:rPr>
              <a:t>(</a:t>
            </a:r>
            <a:r>
              <a:rPr lang="en-GB" altLang="it-IT" sz="2000" b="1" dirty="0">
                <a:solidFill>
                  <a:srgbClr val="002060"/>
                </a:solidFill>
              </a:rPr>
              <a:t>3 Minor Strokes, 1 haemorrhagic</a:t>
            </a:r>
            <a:r>
              <a:rPr lang="en-GB" altLang="it-IT" sz="2000" dirty="0">
                <a:solidFill>
                  <a:srgbClr val="002060"/>
                </a:solidFill>
              </a:rPr>
              <a:t>)</a:t>
            </a:r>
          </a:p>
          <a:p>
            <a:pPr eaLnBrk="1" hangingPunct="1">
              <a:lnSpc>
                <a:spcPct val="150000"/>
              </a:lnSpc>
            </a:pPr>
            <a:r>
              <a:rPr lang="en-GB" altLang="it-IT" sz="2000" dirty="0">
                <a:solidFill>
                  <a:srgbClr val="002060"/>
                </a:solidFill>
              </a:rPr>
              <a:t>TIA rate 1.09%</a:t>
            </a:r>
          </a:p>
          <a:p>
            <a:pPr eaLnBrk="1" hangingPunct="1">
              <a:lnSpc>
                <a:spcPct val="150000"/>
              </a:lnSpc>
            </a:pPr>
            <a:r>
              <a:rPr lang="en-GB" altLang="it-IT" sz="2000" dirty="0">
                <a:solidFill>
                  <a:srgbClr val="002060"/>
                </a:solidFill>
              </a:rPr>
              <a:t>Cumulative neurological event rate 1.63%</a:t>
            </a:r>
          </a:p>
        </p:txBody>
      </p:sp>
      <p:pic>
        <p:nvPicPr>
          <p:cNvPr id="9" name="Immagine 1">
            <a:extLst>
              <a:ext uri="{FF2B5EF4-FFF2-40B4-BE49-F238E27FC236}">
                <a16:creationId xmlns:a16="http://schemas.microsoft.com/office/drawing/2014/main" id="{4467BBD5-AB5C-664A-8490-35B697C4F8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6" t="35302" r="23057" b="35528"/>
          <a:stretch/>
        </p:blipFill>
        <p:spPr bwMode="auto">
          <a:xfrm>
            <a:off x="5867400" y="1041634"/>
            <a:ext cx="2971800" cy="33017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6">
            <a:extLst>
              <a:ext uri="{FF2B5EF4-FFF2-40B4-BE49-F238E27FC236}">
                <a16:creationId xmlns:a16="http://schemas.microsoft.com/office/drawing/2014/main" id="{4E5AD8CD-9AA1-F443-901F-121A3E692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34925"/>
            <a:ext cx="68579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990033"/>
                </a:solidFill>
              </a:rPr>
              <a:t>Cumulative @1-month</a:t>
            </a:r>
          </a:p>
        </p:txBody>
      </p:sp>
      <p:sp>
        <p:nvSpPr>
          <p:cNvPr id="7" name="Rettangolo 13">
            <a:extLst>
              <a:ext uri="{FF2B5EF4-FFF2-40B4-BE49-F238E27FC236}">
                <a16:creationId xmlns:a16="http://schemas.microsoft.com/office/drawing/2014/main" id="{D49BB2F6-E15A-374D-B6A8-0865BDE07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7300" y="4324350"/>
            <a:ext cx="41084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pt-BR" altLang="it-IT" sz="1000" i="1" dirty="0" err="1">
                <a:solidFill>
                  <a:srgbClr val="002060"/>
                </a:solidFill>
              </a:rPr>
              <a:t>Unpublished</a:t>
            </a:r>
            <a:r>
              <a:rPr lang="pt-BR" altLang="it-IT" sz="1000" i="1" dirty="0">
                <a:solidFill>
                  <a:srgbClr val="002060"/>
                </a:solidFill>
              </a:rPr>
              <a:t> Data</a:t>
            </a:r>
            <a:endParaRPr lang="nb-NO" altLang="it-IT" sz="10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50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ttangolo 8">
            <a:extLst>
              <a:ext uri="{FF2B5EF4-FFF2-40B4-BE49-F238E27FC236}">
                <a16:creationId xmlns:a16="http://schemas.microsoft.com/office/drawing/2014/main" id="{554E61E8-3F3B-6D45-AAA4-10D0D8B2E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7213" y="2286000"/>
            <a:ext cx="549116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it-IT" sz="3300" dirty="0">
                <a:solidFill>
                  <a:srgbClr val="002060"/>
                </a:solidFill>
                <a:latin typeface="+mn-lt"/>
                <a:ea typeface="ＭＳ Ｐゴシック" charset="-128"/>
              </a:rPr>
              <a:t>I have nothing </a:t>
            </a:r>
            <a:r>
              <a:rPr lang="en-GB" altLang="it-IT" sz="3300">
                <a:solidFill>
                  <a:srgbClr val="002060"/>
                </a:solidFill>
                <a:latin typeface="+mn-lt"/>
                <a:ea typeface="ＭＳ Ｐゴシック" charset="-128"/>
              </a:rPr>
              <a:t>to disclose</a:t>
            </a:r>
            <a:endParaRPr lang="en-GB" altLang="it-IT" sz="3300" dirty="0">
              <a:solidFill>
                <a:srgbClr val="002060"/>
              </a:solidFill>
              <a:latin typeface="+mn-lt"/>
              <a:ea typeface="ＭＳ Ｐゴシック" charset="-128"/>
            </a:endParaRPr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A6E3957C-73A0-284E-8941-67A3B99F674C}"/>
              </a:ext>
            </a:extLst>
          </p:cNvPr>
          <p:cNvCxnSpPr/>
          <p:nvPr/>
        </p:nvCxnSpPr>
        <p:spPr>
          <a:xfrm>
            <a:off x="1143000" y="800100"/>
            <a:ext cx="6858000" cy="0"/>
          </a:xfrm>
          <a:prstGeom prst="line">
            <a:avLst/>
          </a:prstGeom>
          <a:ln>
            <a:solidFill>
              <a:srgbClr val="9900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35" name="Rettangolo 6">
            <a:extLst>
              <a:ext uri="{FF2B5EF4-FFF2-40B4-BE49-F238E27FC236}">
                <a16:creationId xmlns:a16="http://schemas.microsoft.com/office/drawing/2014/main" id="{84AF42C6-8070-EB40-AC64-6D89A311D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2975" y="34925"/>
            <a:ext cx="47180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4000" b="1" dirty="0" err="1">
                <a:solidFill>
                  <a:srgbClr val="990033"/>
                </a:solidFill>
              </a:rPr>
              <a:t>Conflict</a:t>
            </a:r>
            <a:r>
              <a:rPr lang="it-IT" altLang="it-IT" sz="4000" b="1" dirty="0">
                <a:solidFill>
                  <a:srgbClr val="990033"/>
                </a:solidFill>
              </a:rPr>
              <a:t> of </a:t>
            </a:r>
            <a:r>
              <a:rPr lang="it-IT" altLang="it-IT" sz="4000" b="1" dirty="0" err="1">
                <a:solidFill>
                  <a:srgbClr val="990033"/>
                </a:solidFill>
              </a:rPr>
              <a:t>Interest</a:t>
            </a:r>
            <a:endParaRPr lang="it-IT" altLang="it-IT" sz="4000" b="1" dirty="0">
              <a:solidFill>
                <a:srgbClr val="990033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DCB5D998-EBFF-0847-B15B-A51D201D5CAB}"/>
              </a:ext>
            </a:extLst>
          </p:cNvPr>
          <p:cNvCxnSpPr/>
          <p:nvPr/>
        </p:nvCxnSpPr>
        <p:spPr>
          <a:xfrm>
            <a:off x="1143000" y="800100"/>
            <a:ext cx="6858000" cy="0"/>
          </a:xfrm>
          <a:prstGeom prst="line">
            <a:avLst/>
          </a:prstGeom>
          <a:ln>
            <a:solidFill>
              <a:srgbClr val="9900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866" name="Rettangolo 6">
            <a:extLst>
              <a:ext uri="{FF2B5EF4-FFF2-40B4-BE49-F238E27FC236}">
                <a16:creationId xmlns:a16="http://schemas.microsoft.com/office/drawing/2014/main" id="{25CC77EC-1850-994D-AE99-A6C8EA0C1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4549" y="34925"/>
            <a:ext cx="43075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4000" b="1" dirty="0">
                <a:solidFill>
                  <a:srgbClr val="990033"/>
                </a:solidFill>
              </a:rPr>
              <a:t>@ 1 year Results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97996875-5D5A-A848-8613-BE889029C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850" y="971550"/>
            <a:ext cx="7620000" cy="441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it-IT" sz="2200" dirty="0">
                <a:solidFill>
                  <a:srgbClr val="002060"/>
                </a:solidFill>
                <a:latin typeface="+mj-lt"/>
              </a:rPr>
              <a:t>Data available on </a:t>
            </a:r>
            <a:r>
              <a:rPr lang="en-GB" altLang="it-IT" sz="2200" dirty="0">
                <a:solidFill>
                  <a:srgbClr val="970108"/>
                </a:solidFill>
                <a:latin typeface="+mj-lt"/>
              </a:rPr>
              <a:t>253 Pts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en-GB" altLang="it-IT" sz="1400" dirty="0">
              <a:solidFill>
                <a:srgbClr val="002060"/>
              </a:solidFill>
              <a:latin typeface="+mj-lt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it-IT" sz="2200" dirty="0">
                <a:solidFill>
                  <a:srgbClr val="002060"/>
                </a:solidFill>
                <a:latin typeface="+mj-lt"/>
              </a:rPr>
              <a:t>2 new MACE: 2 IMAs (fatal), no new neurological event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en-GB" altLang="it-IT" sz="2200" dirty="0">
              <a:solidFill>
                <a:srgbClr val="002060"/>
              </a:solidFill>
              <a:latin typeface="+mj-lt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it-IT" sz="2200" dirty="0">
                <a:solidFill>
                  <a:srgbClr val="002060"/>
                </a:solidFill>
                <a:latin typeface="+mj-lt"/>
              </a:rPr>
              <a:t>7 Deaths: 2 AMI, 4 neoplasms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it-IT" sz="2200" dirty="0">
                <a:solidFill>
                  <a:srgbClr val="970108"/>
                </a:solidFill>
                <a:latin typeface="+mj-lt"/>
              </a:rPr>
              <a:t>	     1 </a:t>
            </a:r>
            <a:r>
              <a:rPr lang="en-GB" altLang="it-IT" sz="2200" dirty="0">
                <a:solidFill>
                  <a:srgbClr val="970108"/>
                </a:solidFill>
              </a:rPr>
              <a:t>S</a:t>
            </a:r>
            <a:r>
              <a:rPr lang="en-GB" altLang="it-IT" sz="2200" dirty="0">
                <a:solidFill>
                  <a:srgbClr val="970108"/>
                </a:solidFill>
                <a:latin typeface="+mj-lt"/>
              </a:rPr>
              <a:t>uicide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it-IT" sz="2200" dirty="0">
                <a:solidFill>
                  <a:srgbClr val="002060"/>
                </a:solidFill>
                <a:latin typeface="+mj-lt"/>
              </a:rPr>
              <a:t>ACE patency 95.65%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en-GB" altLang="it-IT" sz="2200" dirty="0">
              <a:solidFill>
                <a:srgbClr val="002060"/>
              </a:solidFill>
              <a:latin typeface="+mj-lt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en-GB" altLang="it-IT" sz="22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BE9DCF9-8502-4949-9630-D9E058A25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539" y="2644783"/>
            <a:ext cx="2743200" cy="17000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0C43EF56-90AA-E34D-B536-BE730B5B1570}"/>
              </a:ext>
            </a:extLst>
          </p:cNvPr>
          <p:cNvSpPr/>
          <p:nvPr/>
        </p:nvSpPr>
        <p:spPr>
          <a:xfrm>
            <a:off x="838200" y="1876425"/>
            <a:ext cx="7512050" cy="457200"/>
          </a:xfrm>
          <a:prstGeom prst="rect">
            <a:avLst/>
          </a:prstGeom>
          <a:noFill/>
          <a:ln w="38100">
            <a:solidFill>
              <a:srgbClr val="97010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Rettangolo 13">
            <a:extLst>
              <a:ext uri="{FF2B5EF4-FFF2-40B4-BE49-F238E27FC236}">
                <a16:creationId xmlns:a16="http://schemas.microsoft.com/office/drawing/2014/main" id="{BDB5486E-D495-AC40-867C-5D05DE4AA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7300" y="4324350"/>
            <a:ext cx="41084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it-IT" sz="1000" i="1" dirty="0">
                <a:solidFill>
                  <a:srgbClr val="002060"/>
                </a:solidFill>
              </a:rPr>
              <a:t>Unpublished Data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5F36A2D4-4139-2C4A-8366-79162CF42FDA}"/>
              </a:ext>
            </a:extLst>
          </p:cNvPr>
          <p:cNvCxnSpPr/>
          <p:nvPr/>
        </p:nvCxnSpPr>
        <p:spPr>
          <a:xfrm>
            <a:off x="1143000" y="800100"/>
            <a:ext cx="6858000" cy="0"/>
          </a:xfrm>
          <a:prstGeom prst="line">
            <a:avLst/>
          </a:prstGeom>
          <a:ln>
            <a:solidFill>
              <a:srgbClr val="9900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890" name="Rettangolo 4">
            <a:extLst>
              <a:ext uri="{FF2B5EF4-FFF2-40B4-BE49-F238E27FC236}">
                <a16:creationId xmlns:a16="http://schemas.microsoft.com/office/drawing/2014/main" id="{A15022DB-762F-4D47-AC8A-615D21B92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1638" y="66675"/>
            <a:ext cx="326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4000" b="1">
                <a:solidFill>
                  <a:srgbClr val="990033"/>
                </a:solidFill>
              </a:rPr>
              <a:t>Conclusions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65B4162-B5A0-DE4A-A2E1-D6053CA4EA2B}"/>
              </a:ext>
            </a:extLst>
          </p:cNvPr>
          <p:cNvSpPr txBox="1"/>
          <p:nvPr/>
        </p:nvSpPr>
        <p:spPr>
          <a:xfrm>
            <a:off x="533400" y="2343150"/>
            <a:ext cx="5364163" cy="166199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en-GB" sz="2200" dirty="0">
                <a:solidFill>
                  <a:srgbClr val="002060"/>
                </a:solidFill>
                <a:latin typeface="+mj-lt"/>
                <a:ea typeface="Times New Roman" charset="0"/>
                <a:cs typeface="Times New Roman" charset="0"/>
              </a:rPr>
              <a:t>On going analysis</a:t>
            </a:r>
            <a:r>
              <a:rPr lang="en-GB" sz="4000" dirty="0">
                <a:solidFill>
                  <a:srgbClr val="970235"/>
                </a:solidFill>
                <a:latin typeface="+mj-lt"/>
                <a:ea typeface="Times New Roman" charset="0"/>
                <a:cs typeface="Times New Roman" charset="0"/>
              </a:rPr>
              <a:t>!!!</a:t>
            </a:r>
          </a:p>
          <a:p>
            <a:pPr algn="just">
              <a:defRPr/>
            </a:pPr>
            <a:endParaRPr lang="en-GB" sz="4000" dirty="0">
              <a:solidFill>
                <a:srgbClr val="970235"/>
              </a:solidFill>
              <a:latin typeface="+mj-lt"/>
              <a:ea typeface="Times New Roman" charset="0"/>
              <a:cs typeface="Times New Roman" charset="0"/>
            </a:endParaRPr>
          </a:p>
          <a:p>
            <a:pPr algn="just">
              <a:defRPr/>
            </a:pPr>
            <a:r>
              <a:rPr lang="en-GB" sz="2200" dirty="0">
                <a:solidFill>
                  <a:srgbClr val="002060"/>
                </a:solidFill>
                <a:latin typeface="+mj-lt"/>
                <a:ea typeface="Times New Roman" charset="0"/>
                <a:cs typeface="Times New Roman" charset="0"/>
              </a:rPr>
              <a:t>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3A0FD4E-0C23-DF4E-AD4A-7D9A01100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971550"/>
            <a:ext cx="3384551" cy="3384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5F36A2D4-4139-2C4A-8366-79162CF42FDA}"/>
              </a:ext>
            </a:extLst>
          </p:cNvPr>
          <p:cNvCxnSpPr/>
          <p:nvPr/>
        </p:nvCxnSpPr>
        <p:spPr>
          <a:xfrm>
            <a:off x="1143000" y="800100"/>
            <a:ext cx="6858000" cy="0"/>
          </a:xfrm>
          <a:prstGeom prst="line">
            <a:avLst/>
          </a:prstGeom>
          <a:ln>
            <a:solidFill>
              <a:srgbClr val="9900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914" name="Rettangolo 4">
            <a:extLst>
              <a:ext uri="{FF2B5EF4-FFF2-40B4-BE49-F238E27FC236}">
                <a16:creationId xmlns:a16="http://schemas.microsoft.com/office/drawing/2014/main" id="{9DB742F2-0362-E64F-9ED1-7DBB32742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3063" y="66675"/>
            <a:ext cx="3317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4000" b="1">
                <a:solidFill>
                  <a:srgbClr val="990033"/>
                </a:solidFill>
              </a:rPr>
              <a:t>Thanks to all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65B4162-B5A0-DE4A-A2E1-D6053CA4EA2B}"/>
              </a:ext>
            </a:extLst>
          </p:cNvPr>
          <p:cNvSpPr txBox="1"/>
          <p:nvPr/>
        </p:nvSpPr>
        <p:spPr>
          <a:xfrm>
            <a:off x="936625" y="981998"/>
            <a:ext cx="7820025" cy="36471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en-GB" sz="2000" b="1" dirty="0">
                <a:solidFill>
                  <a:srgbClr val="002060"/>
                </a:solidFill>
                <a:latin typeface="+mj-lt"/>
                <a:ea typeface="Times New Roman" charset="0"/>
                <a:cs typeface="Times New Roman" charset="0"/>
              </a:rPr>
              <a:t>P.I. Francesco </a:t>
            </a:r>
            <a:r>
              <a:rPr lang="en-GB" sz="2000" b="1" dirty="0" err="1">
                <a:solidFill>
                  <a:srgbClr val="002060"/>
                </a:solidFill>
                <a:latin typeface="+mj-lt"/>
                <a:ea typeface="Times New Roman" charset="0"/>
                <a:cs typeface="Times New Roman" charset="0"/>
              </a:rPr>
              <a:t>Speziale</a:t>
            </a:r>
            <a:endParaRPr lang="en-GB" sz="2000" b="1" dirty="0">
              <a:solidFill>
                <a:srgbClr val="002060"/>
              </a:solidFill>
              <a:latin typeface="+mj-lt"/>
              <a:ea typeface="Times New Roman" charset="0"/>
              <a:cs typeface="Times New Roman" charset="0"/>
            </a:endParaRPr>
          </a:p>
          <a:p>
            <a:pPr algn="just">
              <a:defRPr/>
            </a:pPr>
            <a:endParaRPr lang="en-GB" sz="1100" b="1" dirty="0">
              <a:solidFill>
                <a:srgbClr val="002060"/>
              </a:solidFill>
              <a:latin typeface="+mj-lt"/>
              <a:ea typeface="Times New Roman" charset="0"/>
              <a:cs typeface="Times New Roman" charset="0"/>
            </a:endParaRPr>
          </a:p>
          <a:p>
            <a:pPr algn="just">
              <a:defRPr/>
            </a:pPr>
            <a:r>
              <a:rPr lang="en-GB" sz="2000" dirty="0">
                <a:solidFill>
                  <a:srgbClr val="002060"/>
                </a:solidFill>
                <a:latin typeface="+mj-lt"/>
                <a:ea typeface="Times New Roman" charset="0"/>
                <a:cs typeface="Times New Roman" charset="0"/>
              </a:rPr>
              <a:t>Laura </a:t>
            </a:r>
            <a:r>
              <a:rPr lang="en-GB" sz="2000" dirty="0" err="1">
                <a:solidFill>
                  <a:srgbClr val="002060"/>
                </a:solidFill>
                <a:latin typeface="+mj-lt"/>
                <a:ea typeface="Times New Roman" charset="0"/>
                <a:cs typeface="Times New Roman" charset="0"/>
              </a:rPr>
              <a:t>Capoccia</a:t>
            </a:r>
            <a:endParaRPr lang="en-GB" sz="2000" dirty="0">
              <a:solidFill>
                <a:srgbClr val="002060"/>
              </a:solidFill>
              <a:latin typeface="+mj-lt"/>
              <a:ea typeface="Times New Roman" charset="0"/>
              <a:cs typeface="Times New Roman" charset="0"/>
            </a:endParaRPr>
          </a:p>
          <a:p>
            <a:pPr algn="just">
              <a:defRPr/>
            </a:pPr>
            <a:r>
              <a:rPr lang="en-GB" sz="2000" dirty="0">
                <a:solidFill>
                  <a:srgbClr val="002060"/>
                </a:solidFill>
                <a:ea typeface="Times New Roman" charset="0"/>
                <a:cs typeface="Times New Roman" charset="0"/>
              </a:rPr>
              <a:t>Michelangelo </a:t>
            </a:r>
            <a:r>
              <a:rPr lang="en-GB" sz="2000" dirty="0" err="1">
                <a:solidFill>
                  <a:srgbClr val="002060"/>
                </a:solidFill>
                <a:ea typeface="Times New Roman" charset="0"/>
                <a:cs typeface="Times New Roman" charset="0"/>
              </a:rPr>
              <a:t>Ferri</a:t>
            </a:r>
            <a:endParaRPr lang="en-GB" sz="2000" dirty="0">
              <a:solidFill>
                <a:srgbClr val="002060"/>
              </a:solidFill>
              <a:ea typeface="Times New Roman" charset="0"/>
              <a:cs typeface="Times New Roman" charset="0"/>
            </a:endParaRPr>
          </a:p>
          <a:p>
            <a:pPr algn="just">
              <a:defRPr/>
            </a:pPr>
            <a:r>
              <a:rPr lang="en-GB" sz="2000" dirty="0">
                <a:solidFill>
                  <a:srgbClr val="002060"/>
                </a:solidFill>
                <a:ea typeface="Times New Roman" charset="0"/>
                <a:cs typeface="Times New Roman" charset="0"/>
              </a:rPr>
              <a:t>Bruno </a:t>
            </a:r>
            <a:r>
              <a:rPr lang="en-GB" sz="2000" dirty="0" err="1">
                <a:solidFill>
                  <a:srgbClr val="002060"/>
                </a:solidFill>
                <a:ea typeface="Times New Roman" charset="0"/>
                <a:cs typeface="Times New Roman" charset="0"/>
              </a:rPr>
              <a:t>Gossetti</a:t>
            </a:r>
            <a:endParaRPr lang="en-GB" sz="2000" dirty="0">
              <a:solidFill>
                <a:srgbClr val="002060"/>
              </a:solidFill>
              <a:ea typeface="Times New Roman" charset="0"/>
              <a:cs typeface="Times New Roman" charset="0"/>
            </a:endParaRPr>
          </a:p>
          <a:p>
            <a:pPr algn="just">
              <a:defRPr/>
            </a:pPr>
            <a:r>
              <a:rPr lang="en-GB" sz="2000" dirty="0">
                <a:solidFill>
                  <a:srgbClr val="002060"/>
                </a:solidFill>
                <a:ea typeface="Times New Roman" charset="0"/>
                <a:cs typeface="Times New Roman" charset="0"/>
              </a:rPr>
              <a:t>Franco </a:t>
            </a:r>
            <a:r>
              <a:rPr lang="en-GB" sz="2000" dirty="0" err="1">
                <a:solidFill>
                  <a:srgbClr val="002060"/>
                </a:solidFill>
                <a:ea typeface="Times New Roman" charset="0"/>
                <a:cs typeface="Times New Roman" charset="0"/>
              </a:rPr>
              <a:t>Intrieri</a:t>
            </a:r>
            <a:endParaRPr lang="en-GB" sz="2000" dirty="0">
              <a:solidFill>
                <a:srgbClr val="002060"/>
              </a:solidFill>
              <a:ea typeface="Times New Roman" charset="0"/>
              <a:cs typeface="Times New Roman" charset="0"/>
            </a:endParaRPr>
          </a:p>
          <a:p>
            <a:pPr algn="just">
              <a:defRPr/>
            </a:pPr>
            <a:r>
              <a:rPr lang="en-GB" sz="2000" dirty="0">
                <a:solidFill>
                  <a:srgbClr val="002060"/>
                </a:solidFill>
                <a:ea typeface="Times New Roman" charset="0"/>
                <a:cs typeface="Times New Roman" charset="0"/>
              </a:rPr>
              <a:t>Arnaldo </a:t>
            </a:r>
            <a:r>
              <a:rPr lang="en-GB" sz="2000" dirty="0" err="1">
                <a:solidFill>
                  <a:srgbClr val="002060"/>
                </a:solidFill>
                <a:ea typeface="Times New Roman" charset="0"/>
                <a:cs typeface="Times New Roman" charset="0"/>
              </a:rPr>
              <a:t>Ippoliti</a:t>
            </a:r>
            <a:endParaRPr lang="en-GB" sz="2000" dirty="0">
              <a:solidFill>
                <a:srgbClr val="002060"/>
              </a:solidFill>
              <a:ea typeface="Times New Roman" charset="0"/>
              <a:cs typeface="Times New Roman" charset="0"/>
            </a:endParaRPr>
          </a:p>
          <a:p>
            <a:pPr algn="just">
              <a:defRPr/>
            </a:pPr>
            <a:r>
              <a:rPr lang="en-GB" sz="2000" dirty="0">
                <a:solidFill>
                  <a:srgbClr val="002060"/>
                </a:solidFill>
                <a:latin typeface="+mj-lt"/>
                <a:ea typeface="Times New Roman" charset="0"/>
                <a:cs typeface="Times New Roman" charset="0"/>
              </a:rPr>
              <a:t>Wassim Mansour</a:t>
            </a:r>
          </a:p>
          <a:p>
            <a:pPr algn="just">
              <a:defRPr/>
            </a:pPr>
            <a:r>
              <a:rPr lang="en-GB" sz="2000" dirty="0">
                <a:solidFill>
                  <a:srgbClr val="002060"/>
                </a:solidFill>
                <a:latin typeface="Arial"/>
                <a:ea typeface="Times New Roman" charset="0"/>
                <a:cs typeface="Times New Roman" charset="0"/>
              </a:rPr>
              <a:t>Paolo </a:t>
            </a:r>
            <a:r>
              <a:rPr lang="en-GB" sz="2000" dirty="0" err="1">
                <a:solidFill>
                  <a:srgbClr val="002060"/>
                </a:solidFill>
                <a:latin typeface="Arial"/>
                <a:ea typeface="Times New Roman" charset="0"/>
                <a:cs typeface="Times New Roman" charset="0"/>
              </a:rPr>
              <a:t>Mortola</a:t>
            </a:r>
            <a:endParaRPr lang="en-GB" sz="2000" dirty="0">
              <a:solidFill>
                <a:srgbClr val="002060"/>
              </a:solidFill>
              <a:latin typeface="Arial"/>
              <a:ea typeface="Times New Roman" charset="0"/>
              <a:cs typeface="Times New Roman" charset="0"/>
            </a:endParaRPr>
          </a:p>
          <a:p>
            <a:pPr algn="just">
              <a:defRPr/>
            </a:pPr>
            <a:endParaRPr lang="en-GB" sz="2000" dirty="0">
              <a:solidFill>
                <a:srgbClr val="002060"/>
              </a:solidFill>
              <a:latin typeface="+mj-lt"/>
              <a:ea typeface="Times New Roman" charset="0"/>
              <a:cs typeface="Times New Roman" charset="0"/>
            </a:endParaRPr>
          </a:p>
          <a:p>
            <a:pPr algn="just">
              <a:defRPr/>
            </a:pPr>
            <a:endParaRPr lang="en-GB" sz="2000" dirty="0">
              <a:solidFill>
                <a:srgbClr val="002060"/>
              </a:solidFill>
              <a:latin typeface="+mj-lt"/>
              <a:ea typeface="Times New Roman" charset="0"/>
              <a:cs typeface="Times New Roman" charset="0"/>
            </a:endParaRPr>
          </a:p>
          <a:p>
            <a:pPr algn="just">
              <a:defRPr/>
            </a:pPr>
            <a:endParaRPr lang="en-GB" sz="2000" dirty="0">
              <a:solidFill>
                <a:srgbClr val="002060"/>
              </a:solidFill>
              <a:latin typeface="+mj-lt"/>
              <a:ea typeface="Times New Roman" charset="0"/>
              <a:cs typeface="Times New Roman" charset="0"/>
            </a:endParaRPr>
          </a:p>
        </p:txBody>
      </p:sp>
      <p:sp>
        <p:nvSpPr>
          <p:cNvPr id="38916" name="Rettangolo 1">
            <a:extLst>
              <a:ext uri="{FF2B5EF4-FFF2-40B4-BE49-F238E27FC236}">
                <a16:creationId xmlns:a16="http://schemas.microsoft.com/office/drawing/2014/main" id="{6622AA7E-6865-CC4A-9315-A1A32A578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971550"/>
            <a:ext cx="45720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en-GB" altLang="it-IT" sz="2000" dirty="0">
                <a:solidFill>
                  <a:srgbClr val="002060"/>
                </a:solidFill>
              </a:rPr>
              <a:t>Domenico </a:t>
            </a:r>
            <a:r>
              <a:rPr lang="en-GB" altLang="it-IT" sz="2000" dirty="0" err="1">
                <a:solidFill>
                  <a:srgbClr val="002060"/>
                </a:solidFill>
              </a:rPr>
              <a:t>Palombo</a:t>
            </a:r>
            <a:endParaRPr lang="en-GB" altLang="it-IT" sz="2000" dirty="0">
              <a:solidFill>
                <a:srgbClr val="002060"/>
              </a:solidFill>
            </a:endParaRPr>
          </a:p>
          <a:p>
            <a:pPr algn="just"/>
            <a:r>
              <a:rPr lang="en-GB" altLang="it-IT" sz="2000" dirty="0">
                <a:solidFill>
                  <a:srgbClr val="002060"/>
                </a:solidFill>
              </a:rPr>
              <a:t>Sonia </a:t>
            </a:r>
            <a:r>
              <a:rPr lang="en-GB" altLang="it-IT" sz="2000" dirty="0" err="1">
                <a:solidFill>
                  <a:srgbClr val="002060"/>
                </a:solidFill>
              </a:rPr>
              <a:t>Ronchey</a:t>
            </a:r>
            <a:endParaRPr lang="en-GB" altLang="it-IT" sz="2000" dirty="0">
              <a:solidFill>
                <a:srgbClr val="002060"/>
              </a:solidFill>
            </a:endParaRPr>
          </a:p>
          <a:p>
            <a:pPr algn="just"/>
            <a:r>
              <a:rPr lang="en-GB" altLang="it-IT" sz="2000" dirty="0">
                <a:solidFill>
                  <a:srgbClr val="002060"/>
                </a:solidFill>
              </a:rPr>
              <a:t>Massimo Ruggeri</a:t>
            </a:r>
          </a:p>
          <a:p>
            <a:pPr algn="just"/>
            <a:r>
              <a:rPr lang="en-GB" altLang="it-IT" sz="2000" dirty="0">
                <a:solidFill>
                  <a:srgbClr val="002060"/>
                </a:solidFill>
              </a:rPr>
              <a:t>Maria Antonella Ruffino</a:t>
            </a:r>
          </a:p>
          <a:p>
            <a:pPr algn="just"/>
            <a:r>
              <a:rPr lang="en-GB" altLang="it-IT" sz="2000" dirty="0">
                <a:solidFill>
                  <a:srgbClr val="002060"/>
                </a:solidFill>
              </a:rPr>
              <a:t>Pasqualino Sirignano</a:t>
            </a:r>
          </a:p>
          <a:p>
            <a:pPr algn="just"/>
            <a:r>
              <a:rPr lang="en-GB" altLang="it-IT" sz="2000" dirty="0">
                <a:solidFill>
                  <a:srgbClr val="002060"/>
                </a:solidFill>
              </a:rPr>
              <a:t>Francesco Spinelli</a:t>
            </a:r>
          </a:p>
          <a:p>
            <a:pPr algn="just"/>
            <a:r>
              <a:rPr lang="en-GB" altLang="it-IT" sz="2000" dirty="0">
                <a:solidFill>
                  <a:srgbClr val="002060"/>
                </a:solidFill>
              </a:rPr>
              <a:t>Eugenio Stabile</a:t>
            </a:r>
          </a:p>
          <a:p>
            <a:pPr algn="just"/>
            <a:r>
              <a:rPr lang="en-GB" altLang="it-IT" sz="2000" dirty="0">
                <a:solidFill>
                  <a:srgbClr val="002060"/>
                </a:solidFill>
              </a:rPr>
              <a:t>Massimo </a:t>
            </a:r>
            <a:r>
              <a:rPr lang="en-GB" altLang="it-IT" sz="2000" dirty="0" err="1">
                <a:solidFill>
                  <a:srgbClr val="002060"/>
                </a:solidFill>
              </a:rPr>
              <a:t>Sponza</a:t>
            </a:r>
            <a:endParaRPr lang="en-GB" altLang="it-IT" sz="2000" dirty="0">
              <a:solidFill>
                <a:srgbClr val="002060"/>
              </a:solidFill>
            </a:endParaRPr>
          </a:p>
          <a:p>
            <a:pPr algn="just"/>
            <a:r>
              <a:rPr lang="en-GB" altLang="it-IT" sz="2000" dirty="0">
                <a:solidFill>
                  <a:srgbClr val="002060"/>
                </a:solidFill>
              </a:rPr>
              <a:t>Maurizio </a:t>
            </a:r>
            <a:r>
              <a:rPr lang="en-GB" altLang="it-IT" sz="2000" dirty="0" err="1">
                <a:solidFill>
                  <a:srgbClr val="002060"/>
                </a:solidFill>
              </a:rPr>
              <a:t>Taurino</a:t>
            </a:r>
            <a:endParaRPr lang="it-IT" altLang="it-IT" sz="1600" dirty="0"/>
          </a:p>
        </p:txBody>
      </p:sp>
      <p:pic>
        <p:nvPicPr>
          <p:cNvPr id="38917" name="Immagine 6">
            <a:extLst>
              <a:ext uri="{FF2B5EF4-FFF2-40B4-BE49-F238E27FC236}">
                <a16:creationId xmlns:a16="http://schemas.microsoft.com/office/drawing/2014/main" id="{AE0514B6-C0F7-7E4A-9A77-EA7DF86A1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7" t="13640" r="26788" b="53767"/>
          <a:stretch>
            <a:fillRect/>
          </a:stretch>
        </p:blipFill>
        <p:spPr bwMode="auto">
          <a:xfrm>
            <a:off x="76200" y="3895725"/>
            <a:ext cx="549275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Immagine 8">
            <a:extLst>
              <a:ext uri="{FF2B5EF4-FFF2-40B4-BE49-F238E27FC236}">
                <a16:creationId xmlns:a16="http://schemas.microsoft.com/office/drawing/2014/main" id="{7BCF3494-0FD0-DE42-B88F-44731A4EC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07" t="67249" r="42307" b="8643"/>
          <a:stretch>
            <a:fillRect/>
          </a:stretch>
        </p:blipFill>
        <p:spPr bwMode="auto">
          <a:xfrm>
            <a:off x="609600" y="3892550"/>
            <a:ext cx="6350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Immagine 10">
            <a:extLst>
              <a:ext uri="{FF2B5EF4-FFF2-40B4-BE49-F238E27FC236}">
                <a16:creationId xmlns:a16="http://schemas.microsoft.com/office/drawing/2014/main" id="{E9AEB6D7-5C14-4548-8466-F180F47FE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5" t="23779" r="39622" b="29948"/>
          <a:stretch>
            <a:fillRect/>
          </a:stretch>
        </p:blipFill>
        <p:spPr bwMode="auto">
          <a:xfrm>
            <a:off x="1208088" y="3898900"/>
            <a:ext cx="468312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Immagine 12">
            <a:extLst>
              <a:ext uri="{FF2B5EF4-FFF2-40B4-BE49-F238E27FC236}">
                <a16:creationId xmlns:a16="http://schemas.microsoft.com/office/drawing/2014/main" id="{EC83767A-1CAC-604D-AB35-63C12EC7A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9" t="22726" r="35849" b="18182"/>
          <a:stretch>
            <a:fillRect/>
          </a:stretch>
        </p:blipFill>
        <p:spPr bwMode="auto">
          <a:xfrm>
            <a:off x="1630363" y="3898900"/>
            <a:ext cx="50323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Immagine 14">
            <a:extLst>
              <a:ext uri="{FF2B5EF4-FFF2-40B4-BE49-F238E27FC236}">
                <a16:creationId xmlns:a16="http://schemas.microsoft.com/office/drawing/2014/main" id="{DC364A2C-5B6C-9640-A9CF-5D9CCB55F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9" t="27818" r="34906" b="16942"/>
          <a:stretch>
            <a:fillRect/>
          </a:stretch>
        </p:blipFill>
        <p:spPr bwMode="auto">
          <a:xfrm>
            <a:off x="2139950" y="3898900"/>
            <a:ext cx="620713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Immagine 16">
            <a:extLst>
              <a:ext uri="{FF2B5EF4-FFF2-40B4-BE49-F238E27FC236}">
                <a16:creationId xmlns:a16="http://schemas.microsoft.com/office/drawing/2014/main" id="{74BABD27-B4CA-DC4F-B44D-2AFC452EA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41" t="30167" r="43396" b="40083"/>
          <a:stretch>
            <a:fillRect/>
          </a:stretch>
        </p:blipFill>
        <p:spPr bwMode="auto">
          <a:xfrm>
            <a:off x="2743200" y="3898900"/>
            <a:ext cx="503238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Immagine 17">
            <a:extLst>
              <a:ext uri="{FF2B5EF4-FFF2-40B4-BE49-F238E27FC236}">
                <a16:creationId xmlns:a16="http://schemas.microsoft.com/office/drawing/2014/main" id="{A2048A58-43B9-C34A-A15B-917CEEC0E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13" t="67876" r="27701" b="8017"/>
          <a:stretch>
            <a:fillRect/>
          </a:stretch>
        </p:blipFill>
        <p:spPr bwMode="auto">
          <a:xfrm>
            <a:off x="3251200" y="3905250"/>
            <a:ext cx="6350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4" name="Immagine 19">
            <a:extLst>
              <a:ext uri="{FF2B5EF4-FFF2-40B4-BE49-F238E27FC236}">
                <a16:creationId xmlns:a16="http://schemas.microsoft.com/office/drawing/2014/main" id="{8C4434FA-ACCB-8241-AEA3-D2D1E965C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84" t="38429" r="43964" b="38429"/>
          <a:stretch>
            <a:fillRect/>
          </a:stretch>
        </p:blipFill>
        <p:spPr bwMode="auto">
          <a:xfrm>
            <a:off x="3878263" y="3906837"/>
            <a:ext cx="5413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5" name="Immagine 21">
            <a:extLst>
              <a:ext uri="{FF2B5EF4-FFF2-40B4-BE49-F238E27FC236}">
                <a16:creationId xmlns:a16="http://schemas.microsoft.com/office/drawing/2014/main" id="{83BB359C-3452-F948-8DF7-E6E07AA08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6" t="16953" r="24536" b="17409"/>
          <a:stretch>
            <a:fillRect/>
          </a:stretch>
        </p:blipFill>
        <p:spPr bwMode="auto">
          <a:xfrm>
            <a:off x="5021263" y="3913187"/>
            <a:ext cx="4572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6" name="Immagine 23">
            <a:extLst>
              <a:ext uri="{FF2B5EF4-FFF2-40B4-BE49-F238E27FC236}">
                <a16:creationId xmlns:a16="http://schemas.microsoft.com/office/drawing/2014/main" id="{B588CF6A-EB6D-6F44-8CB9-1ADCC8AA0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8" t="25275" r="39622" b="31210"/>
          <a:stretch>
            <a:fillRect/>
          </a:stretch>
        </p:blipFill>
        <p:spPr bwMode="auto">
          <a:xfrm>
            <a:off x="7073900" y="3906838"/>
            <a:ext cx="4905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7" name="Immagine 24">
            <a:extLst>
              <a:ext uri="{FF2B5EF4-FFF2-40B4-BE49-F238E27FC236}">
                <a16:creationId xmlns:a16="http://schemas.microsoft.com/office/drawing/2014/main" id="{C5680D7E-530C-E448-8270-303D1EDAE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23" t="67822" r="13991" b="8069"/>
          <a:stretch>
            <a:fillRect/>
          </a:stretch>
        </p:blipFill>
        <p:spPr bwMode="auto">
          <a:xfrm>
            <a:off x="6438900" y="3905250"/>
            <a:ext cx="635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8" name="Immagine 26">
            <a:extLst>
              <a:ext uri="{FF2B5EF4-FFF2-40B4-BE49-F238E27FC236}">
                <a16:creationId xmlns:a16="http://schemas.microsoft.com/office/drawing/2014/main" id="{D81AAC71-F7B3-2D42-81DD-90193536C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4" t="23334" r="46179" b="63335"/>
          <a:stretch>
            <a:fillRect/>
          </a:stretch>
        </p:blipFill>
        <p:spPr bwMode="auto">
          <a:xfrm>
            <a:off x="7535863" y="3867150"/>
            <a:ext cx="528637" cy="69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9" name="Immagine 28">
            <a:extLst>
              <a:ext uri="{FF2B5EF4-FFF2-40B4-BE49-F238E27FC236}">
                <a16:creationId xmlns:a16="http://schemas.microsoft.com/office/drawing/2014/main" id="{48559346-A7EB-CE45-983C-41538FF86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6" t="40082" r="44199" b="40083"/>
          <a:stretch>
            <a:fillRect/>
          </a:stretch>
        </p:blipFill>
        <p:spPr bwMode="auto">
          <a:xfrm>
            <a:off x="7994650" y="3924300"/>
            <a:ext cx="574675" cy="64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0" name="Immagine 5">
            <a:extLst>
              <a:ext uri="{FF2B5EF4-FFF2-40B4-BE49-F238E27FC236}">
                <a16:creationId xmlns:a16="http://schemas.microsoft.com/office/drawing/2014/main" id="{1714A174-76D7-DA4B-A824-460F2BAD4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5" t="39630" r="36630" b="39629"/>
          <a:stretch>
            <a:fillRect/>
          </a:stretch>
        </p:blipFill>
        <p:spPr bwMode="auto">
          <a:xfrm>
            <a:off x="6019800" y="3879850"/>
            <a:ext cx="520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1" name="Immagine 11">
            <a:extLst>
              <a:ext uri="{FF2B5EF4-FFF2-40B4-BE49-F238E27FC236}">
                <a16:creationId xmlns:a16="http://schemas.microsoft.com/office/drawing/2014/main" id="{7BE1AE44-712C-3B41-936E-A61BFDC62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7" t="39630" r="86734" b="48518"/>
          <a:stretch>
            <a:fillRect/>
          </a:stretch>
        </p:blipFill>
        <p:spPr bwMode="auto">
          <a:xfrm>
            <a:off x="4419600" y="3900487"/>
            <a:ext cx="6096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2" name="Immagine 15">
            <a:extLst>
              <a:ext uri="{FF2B5EF4-FFF2-40B4-BE49-F238E27FC236}">
                <a16:creationId xmlns:a16="http://schemas.microsoft.com/office/drawing/2014/main" id="{BE634D9B-A112-2E49-8A76-4C97A1C94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3" t="42593" r="63614" b="41112"/>
          <a:stretch>
            <a:fillRect/>
          </a:stretch>
        </p:blipFill>
        <p:spPr bwMode="auto">
          <a:xfrm>
            <a:off x="5478463" y="3902075"/>
            <a:ext cx="5476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B999FF2-3C02-B347-BC4E-75BBF9F77E8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7344" r="9218" b="5000"/>
          <a:stretch/>
        </p:blipFill>
        <p:spPr>
          <a:xfrm>
            <a:off x="8566943" y="3912340"/>
            <a:ext cx="508148" cy="65734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ttangolo 3">
            <a:extLst>
              <a:ext uri="{FF2B5EF4-FFF2-40B4-BE49-F238E27FC236}">
                <a16:creationId xmlns:a16="http://schemas.microsoft.com/office/drawing/2014/main" id="{7DA4D6AE-7F10-C144-B591-ED2E54AC7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8675" y="209550"/>
            <a:ext cx="3733800" cy="40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b="1" i="1" dirty="0">
                <a:solidFill>
                  <a:srgbClr val="970235"/>
                </a:solidFill>
              </a:rPr>
              <a:t>Symposium Chairman</a:t>
            </a:r>
            <a:endParaRPr lang="en-US" altLang="it-IT" sz="1200" dirty="0">
              <a:solidFill>
                <a:srgbClr val="970235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12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b="1" i="1" dirty="0">
                <a:solidFill>
                  <a:srgbClr val="002060"/>
                </a:solidFill>
              </a:rPr>
              <a:t>Francesco </a:t>
            </a:r>
            <a:r>
              <a:rPr lang="en-US" altLang="it-IT" b="1" i="1" dirty="0" err="1">
                <a:solidFill>
                  <a:srgbClr val="002060"/>
                </a:solidFill>
              </a:rPr>
              <a:t>Speziale</a:t>
            </a:r>
            <a:endParaRPr lang="en-US" altLang="it-IT" sz="16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200" b="1" i="1" dirty="0"/>
              <a:t> </a:t>
            </a:r>
            <a:endParaRPr lang="en-US" altLang="it-IT" sz="12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200" b="1" i="1" dirty="0"/>
              <a:t> </a:t>
            </a:r>
            <a:endParaRPr lang="en-US" altLang="it-IT" sz="12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600" b="1" i="1" dirty="0">
                <a:solidFill>
                  <a:srgbClr val="970235"/>
                </a:solidFill>
              </a:rPr>
              <a:t>Scientific Secretariat  </a:t>
            </a:r>
            <a:endParaRPr lang="en-US" altLang="it-IT" sz="1200" dirty="0">
              <a:solidFill>
                <a:srgbClr val="970235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1600" b="1" i="1" dirty="0">
              <a:solidFill>
                <a:srgbClr val="00206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600" b="1" i="1" dirty="0">
                <a:solidFill>
                  <a:srgbClr val="002060"/>
                </a:solidFill>
              </a:rPr>
              <a:t>Wassim Mansour</a:t>
            </a:r>
            <a:endParaRPr lang="en-US" altLang="it-IT" sz="12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600" b="1" i="1" dirty="0">
                <a:solidFill>
                  <a:srgbClr val="002060"/>
                </a:solidFill>
              </a:rPr>
              <a:t>Pasqualino Sirignano</a:t>
            </a:r>
            <a:endParaRPr lang="en-US" altLang="it-IT" sz="12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200" dirty="0"/>
              <a:t> </a:t>
            </a:r>
            <a:endParaRPr lang="en-US" altLang="it-IT" sz="12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200" dirty="0">
                <a:solidFill>
                  <a:srgbClr val="002060"/>
                </a:solidFill>
              </a:rPr>
              <a:t>Vascular and Endovascular </a:t>
            </a:r>
            <a:endParaRPr lang="en-US" altLang="it-IT" sz="12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200" dirty="0">
                <a:solidFill>
                  <a:srgbClr val="002060"/>
                </a:solidFill>
              </a:rPr>
              <a:t>Surgery Division</a:t>
            </a:r>
            <a:endParaRPr lang="en-US" altLang="it-IT" sz="12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200" dirty="0">
                <a:solidFill>
                  <a:srgbClr val="002060"/>
                </a:solidFill>
              </a:rPr>
              <a:t>Department of Surgery </a:t>
            </a:r>
            <a:endParaRPr lang="en-US" altLang="it-IT" sz="12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200" dirty="0">
                <a:solidFill>
                  <a:srgbClr val="002060"/>
                </a:solidFill>
              </a:rPr>
              <a:t>“</a:t>
            </a:r>
            <a:r>
              <a:rPr lang="en-US" altLang="ja-JP" sz="1200" dirty="0" err="1">
                <a:solidFill>
                  <a:srgbClr val="002060"/>
                </a:solidFill>
              </a:rPr>
              <a:t>Paride</a:t>
            </a:r>
            <a:r>
              <a:rPr lang="en-US" altLang="ja-JP" sz="1200" dirty="0">
                <a:solidFill>
                  <a:srgbClr val="002060"/>
                </a:solidFill>
              </a:rPr>
              <a:t> </a:t>
            </a:r>
            <a:r>
              <a:rPr lang="en-US" altLang="ja-JP" sz="1200" dirty="0" err="1">
                <a:solidFill>
                  <a:srgbClr val="002060"/>
                </a:solidFill>
              </a:rPr>
              <a:t>Stefanini</a:t>
            </a:r>
            <a:r>
              <a:rPr lang="en-US" altLang="it-IT" sz="1200" dirty="0">
                <a:solidFill>
                  <a:srgbClr val="002060"/>
                </a:solidFill>
              </a:rPr>
              <a:t>”</a:t>
            </a:r>
            <a:endParaRPr lang="en-US" altLang="ja-JP" sz="12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200" dirty="0">
                <a:solidFill>
                  <a:srgbClr val="002060"/>
                </a:solidFill>
              </a:rPr>
              <a:t>“Sapienza” University of Rome</a:t>
            </a:r>
            <a:endParaRPr lang="en-US" altLang="it-IT" sz="12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200" dirty="0" err="1">
                <a:solidFill>
                  <a:srgbClr val="002060"/>
                </a:solidFill>
              </a:rPr>
              <a:t>Policlinico</a:t>
            </a:r>
            <a:r>
              <a:rPr lang="en-US" altLang="it-IT" sz="1200" dirty="0">
                <a:solidFill>
                  <a:srgbClr val="002060"/>
                </a:solidFill>
              </a:rPr>
              <a:t> Umberto I</a:t>
            </a:r>
            <a:endParaRPr lang="en-US" altLang="it-IT" sz="12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1200" dirty="0">
              <a:solidFill>
                <a:srgbClr val="00206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200" dirty="0">
                <a:solidFill>
                  <a:srgbClr val="002060"/>
                </a:solidFill>
              </a:rPr>
              <a:t>e-mail: </a:t>
            </a:r>
            <a:r>
              <a:rPr lang="en-US" altLang="it-IT" sz="1200" dirty="0" err="1">
                <a:solidFill>
                  <a:srgbClr val="002060"/>
                </a:solidFill>
              </a:rPr>
              <a:t>caput.meeting@gmail.com</a:t>
            </a:r>
            <a:r>
              <a:rPr lang="en-US" altLang="it-IT" sz="16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39938" name="Immagine 4">
            <a:extLst>
              <a:ext uri="{FF2B5EF4-FFF2-40B4-BE49-F238E27FC236}">
                <a16:creationId xmlns:a16="http://schemas.microsoft.com/office/drawing/2014/main" id="{C6A17AFF-5EAB-7346-833E-28B83163E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8" b="7851"/>
          <a:stretch>
            <a:fillRect/>
          </a:stretch>
        </p:blipFill>
        <p:spPr bwMode="auto">
          <a:xfrm>
            <a:off x="4053704" y="2441575"/>
            <a:ext cx="4029075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B938A38A-EF8A-F843-99DB-F5B9A63B4D46}"/>
              </a:ext>
            </a:extLst>
          </p:cNvPr>
          <p:cNvSpPr/>
          <p:nvPr/>
        </p:nvSpPr>
        <p:spPr>
          <a:xfrm>
            <a:off x="152400" y="1123950"/>
            <a:ext cx="914400" cy="8016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ECF134E-9F91-E546-8CA8-7AF4AF9A3F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06" t="39426" b="17862"/>
          <a:stretch/>
        </p:blipFill>
        <p:spPr>
          <a:xfrm>
            <a:off x="7705426" y="3627140"/>
            <a:ext cx="1334097" cy="86548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CEE1837-87F0-7548-8EA5-40AA7260B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3450"/>
            <a:ext cx="3312795" cy="453950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214F6269-D3B2-0F43-BB55-167CBB6798A9}"/>
              </a:ext>
            </a:extLst>
          </p:cNvPr>
          <p:cNvSpPr/>
          <p:nvPr/>
        </p:nvSpPr>
        <p:spPr>
          <a:xfrm>
            <a:off x="1240155" y="3347200"/>
            <a:ext cx="2504212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eaLnBrk="1" hangingPunct="1"/>
            <a:r>
              <a:rPr lang="en-US" altLang="it-IT" sz="2800" b="1" i="1" dirty="0">
                <a:solidFill>
                  <a:srgbClr val="970235"/>
                </a:solidFill>
              </a:rPr>
              <a:t>Save the date</a:t>
            </a:r>
            <a:endParaRPr lang="en-US" altLang="it-IT" dirty="0">
              <a:solidFill>
                <a:srgbClr val="970235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DCB5D998-EBFF-0847-B15B-A51D201D5CAB}"/>
              </a:ext>
            </a:extLst>
          </p:cNvPr>
          <p:cNvCxnSpPr/>
          <p:nvPr/>
        </p:nvCxnSpPr>
        <p:spPr>
          <a:xfrm>
            <a:off x="1143000" y="800100"/>
            <a:ext cx="6858000" cy="0"/>
          </a:xfrm>
          <a:prstGeom prst="line">
            <a:avLst/>
          </a:prstGeom>
          <a:ln>
            <a:solidFill>
              <a:srgbClr val="9900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58" name="Rettangolo 6">
            <a:extLst>
              <a:ext uri="{FF2B5EF4-FFF2-40B4-BE49-F238E27FC236}">
                <a16:creationId xmlns:a16="http://schemas.microsoft.com/office/drawing/2014/main" id="{8E303D2A-D915-CC45-A077-5205B85F4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8763" y="34925"/>
            <a:ext cx="3546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4000" b="1">
                <a:solidFill>
                  <a:srgbClr val="990033"/>
                </a:solidFill>
              </a:rPr>
              <a:t>Starting Point</a:t>
            </a:r>
          </a:p>
        </p:txBody>
      </p:sp>
      <p:pic>
        <p:nvPicPr>
          <p:cNvPr id="19459" name="Immagine 2">
            <a:extLst>
              <a:ext uri="{FF2B5EF4-FFF2-40B4-BE49-F238E27FC236}">
                <a16:creationId xmlns:a16="http://schemas.microsoft.com/office/drawing/2014/main" id="{A4E6464C-853B-B54D-8740-A59876FB78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7" t="18889" r="32816" b="29259"/>
          <a:stretch/>
        </p:blipFill>
        <p:spPr bwMode="auto">
          <a:xfrm>
            <a:off x="533400" y="971550"/>
            <a:ext cx="6400800" cy="351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63A65E6A-DB09-5540-B17F-8B80CEF53E5E}"/>
              </a:ext>
            </a:extLst>
          </p:cNvPr>
          <p:cNvSpPr/>
          <p:nvPr/>
        </p:nvSpPr>
        <p:spPr>
          <a:xfrm>
            <a:off x="654050" y="4089400"/>
            <a:ext cx="6280150" cy="401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pic>
        <p:nvPicPr>
          <p:cNvPr id="19461" name="Immagine 8">
            <a:extLst>
              <a:ext uri="{FF2B5EF4-FFF2-40B4-BE49-F238E27FC236}">
                <a16:creationId xmlns:a16="http://schemas.microsoft.com/office/drawing/2014/main" id="{C463DBF1-A7A7-E04A-A162-FBD520C04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0" b="17334"/>
          <a:stretch>
            <a:fillRect/>
          </a:stretch>
        </p:blipFill>
        <p:spPr bwMode="auto">
          <a:xfrm rot="2783081">
            <a:off x="6798469" y="1596231"/>
            <a:ext cx="2378075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9" descr="CGuard_Logo_TM_Carotid_Embolic_Prevention_System_V009-Final.jpg">
            <a:extLst>
              <a:ext uri="{FF2B5EF4-FFF2-40B4-BE49-F238E27FC236}">
                <a16:creationId xmlns:a16="http://schemas.microsoft.com/office/drawing/2014/main" id="{E8C50245-3F67-4E47-81ED-7DEA0D0839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478213"/>
            <a:ext cx="1512888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Immagine 2">
            <a:extLst>
              <a:ext uri="{FF2B5EF4-FFF2-40B4-BE49-F238E27FC236}">
                <a16:creationId xmlns:a16="http://schemas.microsoft.com/office/drawing/2014/main" id="{DE86C66A-6525-1C4C-A73B-3D55C95AF0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1" b="23596"/>
          <a:stretch>
            <a:fillRect/>
          </a:stretch>
        </p:blipFill>
        <p:spPr bwMode="auto">
          <a:xfrm>
            <a:off x="7010400" y="3990975"/>
            <a:ext cx="151288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Immagine 2">
            <a:extLst>
              <a:ext uri="{FF2B5EF4-FFF2-40B4-BE49-F238E27FC236}">
                <a16:creationId xmlns:a16="http://schemas.microsoft.com/office/drawing/2014/main" id="{B49574AE-D385-DE4E-B8C5-4DB189431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0" t="25900" r="35165" b="52689"/>
          <a:stretch>
            <a:fillRect/>
          </a:stretch>
        </p:blipFill>
        <p:spPr bwMode="auto">
          <a:xfrm>
            <a:off x="152400" y="895350"/>
            <a:ext cx="41910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63A65E6A-DB09-5540-B17F-8B80CEF53E5E}"/>
              </a:ext>
            </a:extLst>
          </p:cNvPr>
          <p:cNvSpPr/>
          <p:nvPr/>
        </p:nvSpPr>
        <p:spPr>
          <a:xfrm>
            <a:off x="152400" y="1636713"/>
            <a:ext cx="1679575" cy="401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20483" name="Rettangolo 8">
            <a:extLst>
              <a:ext uri="{FF2B5EF4-FFF2-40B4-BE49-F238E27FC236}">
                <a16:creationId xmlns:a16="http://schemas.microsoft.com/office/drawing/2014/main" id="{0BA3D9F2-E74F-6741-AF59-6F9EC72AD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898775"/>
            <a:ext cx="48133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970235"/>
                </a:solidFill>
              </a:rPr>
              <a:t>MACCE=0</a:t>
            </a:r>
            <a:endParaRPr lang="it-IT" altLang="it-IT" sz="3600" dirty="0">
              <a:solidFill>
                <a:srgbClr val="970235"/>
              </a:solidFill>
            </a:endParaRPr>
          </a:p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002060"/>
                </a:solidFill>
              </a:rPr>
              <a:t>5 minor </a:t>
            </a:r>
            <a:r>
              <a:rPr lang="it-IT" altLang="it-IT" sz="2400" dirty="0" err="1">
                <a:solidFill>
                  <a:srgbClr val="002060"/>
                </a:solidFill>
              </a:rPr>
              <a:t>strokes</a:t>
            </a:r>
            <a:r>
              <a:rPr lang="it-IT" altLang="it-IT" sz="2400" dirty="0">
                <a:solidFill>
                  <a:srgbClr val="002060"/>
                </a:solidFill>
              </a:rPr>
              <a:t> 	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002060"/>
                </a:solidFill>
              </a:rPr>
              <a:t>2 </a:t>
            </a:r>
            <a:r>
              <a:rPr lang="it-IT" altLang="it-IT" sz="2400" dirty="0" err="1">
                <a:solidFill>
                  <a:srgbClr val="002060"/>
                </a:solidFill>
              </a:rPr>
              <a:t>TIAs</a:t>
            </a:r>
            <a:r>
              <a:rPr lang="it-IT" altLang="it-IT" sz="3600" dirty="0">
                <a:solidFill>
                  <a:srgbClr val="002060"/>
                </a:solidFill>
              </a:rPr>
              <a:t>		</a:t>
            </a:r>
          </a:p>
        </p:txBody>
      </p:sp>
      <p:pic>
        <p:nvPicPr>
          <p:cNvPr id="20484" name="Immagine 1">
            <a:extLst>
              <a:ext uri="{FF2B5EF4-FFF2-40B4-BE49-F238E27FC236}">
                <a16:creationId xmlns:a16="http://schemas.microsoft.com/office/drawing/2014/main" id="{F9E56C64-3E75-9D4A-B636-961DF7D12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813" y="1146175"/>
            <a:ext cx="1998662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ttangolo 13">
            <a:extLst>
              <a:ext uri="{FF2B5EF4-FFF2-40B4-BE49-F238E27FC236}">
                <a16:creationId xmlns:a16="http://schemas.microsoft.com/office/drawing/2014/main" id="{5E2969CA-17A8-5644-8007-EA41508B74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7300" y="4324350"/>
            <a:ext cx="41084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pt-BR" altLang="it-IT" sz="1000" i="1" dirty="0" err="1">
                <a:solidFill>
                  <a:srgbClr val="002060"/>
                </a:solidFill>
              </a:rPr>
              <a:t>EuroIntervention</a:t>
            </a:r>
            <a:r>
              <a:rPr lang="pt-BR" altLang="it-IT" sz="1000" i="1" dirty="0">
                <a:solidFill>
                  <a:srgbClr val="002060"/>
                </a:solidFill>
              </a:rPr>
              <a:t> 2018</a:t>
            </a:r>
            <a:endParaRPr lang="nb-NO" altLang="it-IT" sz="1000" i="1" dirty="0">
              <a:solidFill>
                <a:srgbClr val="002060"/>
              </a:solidFill>
            </a:endParaRPr>
          </a:p>
        </p:txBody>
      </p:sp>
      <p:sp>
        <p:nvSpPr>
          <p:cNvPr id="20486" name="Rettangolo 7">
            <a:extLst>
              <a:ext uri="{FF2B5EF4-FFF2-40B4-BE49-F238E27FC236}">
                <a16:creationId xmlns:a16="http://schemas.microsoft.com/office/drawing/2014/main" id="{97C5A826-4AB7-7348-8108-AADDAFE39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657350"/>
            <a:ext cx="57800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b="1">
                <a:solidFill>
                  <a:srgbClr val="002060"/>
                </a:solidFill>
              </a:rPr>
              <a:t>April 2015 – June 2016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b="1">
                <a:solidFill>
                  <a:srgbClr val="002060"/>
                </a:solidFill>
              </a:rPr>
              <a:t>200 enrolled patients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b="1">
                <a:solidFill>
                  <a:srgbClr val="002060"/>
                </a:solidFill>
              </a:rPr>
              <a:t>Technical Success: 100%</a:t>
            </a:r>
            <a:endParaRPr lang="en-US" altLang="it-IT">
              <a:solidFill>
                <a:srgbClr val="C00000"/>
              </a:solidFill>
            </a:endParaRPr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91556CBB-170A-D847-BE8E-B8E006A46201}"/>
              </a:ext>
            </a:extLst>
          </p:cNvPr>
          <p:cNvCxnSpPr/>
          <p:nvPr/>
        </p:nvCxnSpPr>
        <p:spPr>
          <a:xfrm>
            <a:off x="1143000" y="800100"/>
            <a:ext cx="6858000" cy="0"/>
          </a:xfrm>
          <a:prstGeom prst="line">
            <a:avLst/>
          </a:prstGeom>
          <a:ln>
            <a:solidFill>
              <a:srgbClr val="9900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88" name="Rettangolo 6">
            <a:extLst>
              <a:ext uri="{FF2B5EF4-FFF2-40B4-BE49-F238E27FC236}">
                <a16:creationId xmlns:a16="http://schemas.microsoft.com/office/drawing/2014/main" id="{0132D466-9604-744B-B615-B6A88E304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8763" y="34925"/>
            <a:ext cx="3546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4000" b="1">
                <a:solidFill>
                  <a:srgbClr val="990033"/>
                </a:solidFill>
              </a:rPr>
              <a:t>Starting Point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DCB5D998-EBFF-0847-B15B-A51D201D5CAB}"/>
              </a:ext>
            </a:extLst>
          </p:cNvPr>
          <p:cNvCxnSpPr/>
          <p:nvPr/>
        </p:nvCxnSpPr>
        <p:spPr>
          <a:xfrm>
            <a:off x="1143000" y="800100"/>
            <a:ext cx="6858000" cy="0"/>
          </a:xfrm>
          <a:prstGeom prst="line">
            <a:avLst/>
          </a:prstGeom>
          <a:ln>
            <a:solidFill>
              <a:srgbClr val="9900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506" name="Immagine 8">
            <a:extLst>
              <a:ext uri="{FF2B5EF4-FFF2-40B4-BE49-F238E27FC236}">
                <a16:creationId xmlns:a16="http://schemas.microsoft.com/office/drawing/2014/main" id="{88DDC4A0-B8B5-FC40-B5AF-FC1491455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0" b="17334"/>
          <a:stretch>
            <a:fillRect/>
          </a:stretch>
        </p:blipFill>
        <p:spPr bwMode="auto">
          <a:xfrm rot="2783081">
            <a:off x="169069" y="1596231"/>
            <a:ext cx="2378075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9" descr="CGuard_Logo_TM_Carotid_Embolic_Prevention_System_V009-Final.jpg">
            <a:extLst>
              <a:ext uri="{FF2B5EF4-FFF2-40B4-BE49-F238E27FC236}">
                <a16:creationId xmlns:a16="http://schemas.microsoft.com/office/drawing/2014/main" id="{9C76E224-0BDC-9948-8C4A-DFBA4883208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3478213"/>
            <a:ext cx="1512887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Immagine 2">
            <a:extLst>
              <a:ext uri="{FF2B5EF4-FFF2-40B4-BE49-F238E27FC236}">
                <a16:creationId xmlns:a16="http://schemas.microsoft.com/office/drawing/2014/main" id="{3730E48E-EC3F-7641-A36E-61518B3AE3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1" b="23596"/>
          <a:stretch>
            <a:fillRect/>
          </a:stretch>
        </p:blipFill>
        <p:spPr bwMode="auto">
          <a:xfrm>
            <a:off x="582613" y="3990975"/>
            <a:ext cx="15128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Rettangolo 6">
            <a:extLst>
              <a:ext uri="{FF2B5EF4-FFF2-40B4-BE49-F238E27FC236}">
                <a16:creationId xmlns:a16="http://schemas.microsoft.com/office/drawing/2014/main" id="{0202C79F-833E-BC4D-9820-86B2FAAEC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188" y="34925"/>
            <a:ext cx="5635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4000" b="1">
                <a:solidFill>
                  <a:srgbClr val="990033"/>
                </a:solidFill>
              </a:rPr>
              <a:t>@ 1 Year IRONGUARD</a:t>
            </a:r>
          </a:p>
        </p:txBody>
      </p:sp>
      <p:pic>
        <p:nvPicPr>
          <p:cNvPr id="3" name="Immagine 2" descr="Immagine che contiene screenshot, monitor&#10;&#10;Descrizione generata automaticamente">
            <a:extLst>
              <a:ext uri="{FF2B5EF4-FFF2-40B4-BE49-F238E27FC236}">
                <a16:creationId xmlns:a16="http://schemas.microsoft.com/office/drawing/2014/main" id="{31C17183-D720-4946-A4B1-223FE18A0C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41112" r="18259" b="14444"/>
          <a:stretch/>
        </p:blipFill>
        <p:spPr>
          <a:xfrm>
            <a:off x="2891630" y="1885950"/>
            <a:ext cx="5484814" cy="2286000"/>
          </a:xfrm>
          <a:prstGeom prst="rect">
            <a:avLst/>
          </a:prstGeom>
        </p:spPr>
      </p:pic>
      <p:pic>
        <p:nvPicPr>
          <p:cNvPr id="13" name="Immagine 12" descr="Immagine che contiene screenshot, monitor&#10;&#10;Descrizione generata automaticamente">
            <a:extLst>
              <a:ext uri="{FF2B5EF4-FFF2-40B4-BE49-F238E27FC236}">
                <a16:creationId xmlns:a16="http://schemas.microsoft.com/office/drawing/2014/main" id="{89308D0A-31E3-044F-9DC7-2A37B2A391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9" t="18889" r="61007" b="67778"/>
          <a:stretch/>
        </p:blipFill>
        <p:spPr>
          <a:xfrm>
            <a:off x="2891630" y="1239855"/>
            <a:ext cx="1908970" cy="68578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ttangolo 5">
            <a:extLst>
              <a:ext uri="{FF2B5EF4-FFF2-40B4-BE49-F238E27FC236}">
                <a16:creationId xmlns:a16="http://schemas.microsoft.com/office/drawing/2014/main" id="{DEBB1140-ABDA-654D-AAC7-F4E01B264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1428750"/>
            <a:ext cx="62484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en-GB" altLang="it-IT" sz="2800">
                <a:solidFill>
                  <a:srgbClr val="002060"/>
                </a:solidFill>
              </a:rPr>
              <a:t>No major neurological adverse event</a:t>
            </a:r>
          </a:p>
          <a:p>
            <a:pPr algn="just"/>
            <a:endParaRPr lang="en-GB" altLang="it-IT" sz="2800">
              <a:solidFill>
                <a:srgbClr val="002060"/>
              </a:solidFill>
            </a:endParaRPr>
          </a:p>
          <a:p>
            <a:pPr algn="just"/>
            <a:r>
              <a:rPr lang="en-GB" altLang="it-IT" sz="2800">
                <a:solidFill>
                  <a:srgbClr val="002060"/>
                </a:solidFill>
              </a:rPr>
              <a:t>No stent thrombosis </a:t>
            </a:r>
          </a:p>
          <a:p>
            <a:pPr algn="just"/>
            <a:endParaRPr lang="en-GB" altLang="it-IT" sz="2800">
              <a:solidFill>
                <a:srgbClr val="002060"/>
              </a:solidFill>
            </a:endParaRPr>
          </a:p>
          <a:p>
            <a:pPr algn="just"/>
            <a:r>
              <a:rPr lang="en-GB" altLang="it-IT" sz="2800">
                <a:solidFill>
                  <a:srgbClr val="002060"/>
                </a:solidFill>
              </a:rPr>
              <a:t>No ECA occlusion</a:t>
            </a:r>
          </a:p>
          <a:p>
            <a:pPr algn="just"/>
            <a:endParaRPr lang="en-GB" altLang="it-IT" sz="2800">
              <a:solidFill>
                <a:srgbClr val="002060"/>
              </a:solidFill>
            </a:endParaRPr>
          </a:p>
        </p:txBody>
      </p:sp>
      <p:pic>
        <p:nvPicPr>
          <p:cNvPr id="22530" name="Immagine 7">
            <a:extLst>
              <a:ext uri="{FF2B5EF4-FFF2-40B4-BE49-F238E27FC236}">
                <a16:creationId xmlns:a16="http://schemas.microsoft.com/office/drawing/2014/main" id="{D7119EAE-1D96-6D45-A6B6-8E2347EB4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 t="66495" r="56667" b="12888"/>
          <a:stretch>
            <a:fillRect/>
          </a:stretch>
        </p:blipFill>
        <p:spPr bwMode="auto">
          <a:xfrm>
            <a:off x="6813550" y="2143125"/>
            <a:ext cx="2025650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Immagine 8">
            <a:extLst>
              <a:ext uri="{FF2B5EF4-FFF2-40B4-BE49-F238E27FC236}">
                <a16:creationId xmlns:a16="http://schemas.microsoft.com/office/drawing/2014/main" id="{594EF63E-167A-2744-B996-FFBA60470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6" t="66853" r="2222" b="3464"/>
          <a:stretch>
            <a:fillRect/>
          </a:stretch>
        </p:blipFill>
        <p:spPr bwMode="auto">
          <a:xfrm>
            <a:off x="4832350" y="2143125"/>
            <a:ext cx="1916113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D08822BD-899D-5541-B0CF-EC02DA019ADA}"/>
              </a:ext>
            </a:extLst>
          </p:cNvPr>
          <p:cNvCxnSpPr/>
          <p:nvPr/>
        </p:nvCxnSpPr>
        <p:spPr>
          <a:xfrm>
            <a:off x="1143000" y="800100"/>
            <a:ext cx="6858000" cy="0"/>
          </a:xfrm>
          <a:prstGeom prst="line">
            <a:avLst/>
          </a:prstGeom>
          <a:ln>
            <a:solidFill>
              <a:srgbClr val="9900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534" name="Rettangolo 6">
            <a:extLst>
              <a:ext uri="{FF2B5EF4-FFF2-40B4-BE49-F238E27FC236}">
                <a16:creationId xmlns:a16="http://schemas.microsoft.com/office/drawing/2014/main" id="{B18BAED8-C0AF-314A-8D3D-983C430B4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188" y="34925"/>
            <a:ext cx="5635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4000" b="1">
                <a:solidFill>
                  <a:srgbClr val="990033"/>
                </a:solidFill>
              </a:rPr>
              <a:t>@ 1 Year IRONGUARD</a:t>
            </a:r>
          </a:p>
        </p:txBody>
      </p:sp>
      <p:sp>
        <p:nvSpPr>
          <p:cNvPr id="10" name="CasellaDiTesto 6">
            <a:extLst>
              <a:ext uri="{FF2B5EF4-FFF2-40B4-BE49-F238E27FC236}">
                <a16:creationId xmlns:a16="http://schemas.microsoft.com/office/drawing/2014/main" id="{2050E58B-4FDD-9A4C-ACA4-89B7ACF39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3576" y="4324350"/>
            <a:ext cx="155042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it-IT" sz="1050" i="1" dirty="0" err="1">
                <a:solidFill>
                  <a:srgbClr val="002060"/>
                </a:solidFill>
              </a:rPr>
              <a:t>EuroIntervention</a:t>
            </a:r>
            <a:r>
              <a:rPr lang="it-IT" sz="1050" i="1" dirty="0">
                <a:solidFill>
                  <a:srgbClr val="002060"/>
                </a:solidFill>
              </a:rPr>
              <a:t>. 2018</a:t>
            </a:r>
            <a:endParaRPr lang="it-IT" altLang="it-IT" sz="1050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Immagine 2">
            <a:extLst>
              <a:ext uri="{FF2B5EF4-FFF2-40B4-BE49-F238E27FC236}">
                <a16:creationId xmlns:a16="http://schemas.microsoft.com/office/drawing/2014/main" id="{8857E9D0-BFCF-9243-8DA1-0DB46E6F2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9" t="29259" r="37080" b="50735"/>
          <a:stretch>
            <a:fillRect/>
          </a:stretch>
        </p:blipFill>
        <p:spPr bwMode="auto">
          <a:xfrm>
            <a:off x="4487863" y="819150"/>
            <a:ext cx="46561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CasellaDiTesto 1">
            <a:extLst>
              <a:ext uri="{FF2B5EF4-FFF2-40B4-BE49-F238E27FC236}">
                <a16:creationId xmlns:a16="http://schemas.microsoft.com/office/drawing/2014/main" id="{3FBE45E7-8291-F448-B264-E50EC01D0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7863" y="949325"/>
            <a:ext cx="469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sz="4000" b="1">
                <a:solidFill>
                  <a:srgbClr val="72A361"/>
                </a:solidFill>
              </a:rPr>
              <a:t>2</a:t>
            </a:r>
          </a:p>
        </p:txBody>
      </p: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DCB5D998-EBFF-0847-B15B-A51D201D5CAB}"/>
              </a:ext>
            </a:extLst>
          </p:cNvPr>
          <p:cNvCxnSpPr/>
          <p:nvPr/>
        </p:nvCxnSpPr>
        <p:spPr>
          <a:xfrm>
            <a:off x="1143000" y="800100"/>
            <a:ext cx="6858000" cy="0"/>
          </a:xfrm>
          <a:prstGeom prst="line">
            <a:avLst/>
          </a:prstGeom>
          <a:ln>
            <a:solidFill>
              <a:srgbClr val="9900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54" name="Rettangolo 6">
            <a:extLst>
              <a:ext uri="{FF2B5EF4-FFF2-40B4-BE49-F238E27FC236}">
                <a16:creationId xmlns:a16="http://schemas.microsoft.com/office/drawing/2014/main" id="{EC070B6A-61C3-B84B-B913-1E746A5B6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0075" y="34925"/>
            <a:ext cx="2863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4000" b="1">
                <a:solidFill>
                  <a:srgbClr val="990033"/>
                </a:solidFill>
              </a:rPr>
              <a:t>Enrollment</a:t>
            </a:r>
          </a:p>
        </p:txBody>
      </p:sp>
      <p:sp>
        <p:nvSpPr>
          <p:cNvPr id="23555" name="Text Box 3">
            <a:extLst>
              <a:ext uri="{FF2B5EF4-FFF2-40B4-BE49-F238E27FC236}">
                <a16:creationId xmlns:a16="http://schemas.microsoft.com/office/drawing/2014/main" id="{0220ED8E-81FF-7E41-B335-3F12BA2FC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668" y="1325255"/>
            <a:ext cx="5337175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800" dirty="0">
                <a:solidFill>
                  <a:srgbClr val="002060"/>
                </a:solidFill>
              </a:rPr>
              <a:t>So we decide to continue our experience with a </a:t>
            </a:r>
            <a:r>
              <a:rPr lang="en-US" altLang="it-IT" sz="2800" b="1" dirty="0">
                <a:solidFill>
                  <a:srgbClr val="002060"/>
                </a:solidFill>
              </a:rPr>
              <a:t>NEW</a:t>
            </a:r>
            <a:r>
              <a:rPr lang="en-US" altLang="it-IT" sz="2800" dirty="0">
                <a:solidFill>
                  <a:srgbClr val="002060"/>
                </a:solidFill>
              </a:rPr>
              <a:t> registry: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it-IT" sz="2800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4400" dirty="0">
                <a:solidFill>
                  <a:srgbClr val="970108"/>
                </a:solidFill>
              </a:rPr>
              <a:t>733 Patients</a:t>
            </a:r>
            <a:endParaRPr lang="en-US" altLang="it-IT" sz="2800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800" dirty="0">
                <a:solidFill>
                  <a:srgbClr val="002060"/>
                </a:solidFill>
              </a:rPr>
              <a:t>in 20 enrolling Italian Centers</a:t>
            </a:r>
          </a:p>
        </p:txBody>
      </p:sp>
      <p:pic>
        <p:nvPicPr>
          <p:cNvPr id="3" name="Immagine 2" descr="Immagine che contiene screenshot, monitor, schermo, computer&#10;&#10;Descrizione generata automaticamente">
            <a:extLst>
              <a:ext uri="{FF2B5EF4-FFF2-40B4-BE49-F238E27FC236}">
                <a16:creationId xmlns:a16="http://schemas.microsoft.com/office/drawing/2014/main" id="{7BFA281E-43FC-204A-A545-64924EBAFF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4" t="33704" r="12546" b="25766"/>
          <a:stretch/>
        </p:blipFill>
        <p:spPr>
          <a:xfrm>
            <a:off x="6434400" y="1635579"/>
            <a:ext cx="2303427" cy="2912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DCB5D998-EBFF-0847-B15B-A51D201D5CAB}"/>
              </a:ext>
            </a:extLst>
          </p:cNvPr>
          <p:cNvCxnSpPr/>
          <p:nvPr/>
        </p:nvCxnSpPr>
        <p:spPr>
          <a:xfrm>
            <a:off x="1143000" y="800100"/>
            <a:ext cx="6858000" cy="0"/>
          </a:xfrm>
          <a:prstGeom prst="line">
            <a:avLst/>
          </a:prstGeom>
          <a:ln>
            <a:solidFill>
              <a:srgbClr val="9900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578" name="Rettangolo 6">
            <a:extLst>
              <a:ext uri="{FF2B5EF4-FFF2-40B4-BE49-F238E27FC236}">
                <a16:creationId xmlns:a16="http://schemas.microsoft.com/office/drawing/2014/main" id="{A6D9C27E-CFAD-C541-B129-81FE18198D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1625" y="34925"/>
            <a:ext cx="3460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4000" b="1">
                <a:solidFill>
                  <a:srgbClr val="990033"/>
                </a:solidFill>
              </a:rPr>
              <a:t>Demographic</a:t>
            </a:r>
          </a:p>
        </p:txBody>
      </p:sp>
      <p:sp>
        <p:nvSpPr>
          <p:cNvPr id="18436" name="Text Box 3">
            <a:extLst>
              <a:ext uri="{FF2B5EF4-FFF2-40B4-BE49-F238E27FC236}">
                <a16:creationId xmlns:a16="http://schemas.microsoft.com/office/drawing/2014/main" id="{DD78BBBD-0D8D-544C-9915-D14C3424E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352550"/>
            <a:ext cx="39624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1800" dirty="0">
                <a:solidFill>
                  <a:srgbClr val="002060"/>
                </a:solidFill>
                <a:latin typeface="+mj-lt"/>
              </a:rPr>
              <a:t>Age: 73.03</a:t>
            </a:r>
            <a:r>
              <a:rPr lang="it-IT" sz="1800" dirty="0">
                <a:solidFill>
                  <a:srgbClr val="002060"/>
                </a:solidFill>
                <a:latin typeface="+mj-lt"/>
              </a:rPr>
              <a:t>±7.84</a:t>
            </a:r>
            <a:r>
              <a:rPr lang="en-US" altLang="it-IT" sz="1800" dirty="0" err="1">
                <a:solidFill>
                  <a:srgbClr val="002060"/>
                </a:solidFill>
                <a:latin typeface="+mj-lt"/>
              </a:rPr>
              <a:t>yy</a:t>
            </a:r>
            <a:r>
              <a:rPr lang="en-US" altLang="it-IT" sz="1800" dirty="0">
                <a:solidFill>
                  <a:srgbClr val="002060"/>
                </a:solidFill>
                <a:latin typeface="+mj-lt"/>
              </a:rPr>
              <a:t> (48-97)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dirty="0">
              <a:solidFill>
                <a:srgbClr val="002060"/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1800" dirty="0">
                <a:solidFill>
                  <a:srgbClr val="002060"/>
                </a:solidFill>
                <a:latin typeface="+mj-lt"/>
              </a:rPr>
              <a:t>Male Gender: 	516 (70.39%)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dirty="0">
              <a:solidFill>
                <a:srgbClr val="002060"/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1800" dirty="0">
                <a:solidFill>
                  <a:srgbClr val="002060"/>
                </a:solidFill>
                <a:latin typeface="+mj-lt"/>
              </a:rPr>
              <a:t>Tobacco Abuse: 	439 (58.52%)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1800" dirty="0">
                <a:solidFill>
                  <a:srgbClr val="002060"/>
                </a:solidFill>
                <a:latin typeface="+mj-lt"/>
              </a:rPr>
              <a:t>Diabetes: 	264 (36.01%)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1800" dirty="0">
                <a:solidFill>
                  <a:srgbClr val="002060"/>
                </a:solidFill>
                <a:latin typeface="+mj-lt"/>
              </a:rPr>
              <a:t>Hypertension: 	622 (84.85%)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1800" dirty="0">
                <a:solidFill>
                  <a:srgbClr val="002060"/>
                </a:solidFill>
                <a:latin typeface="+mj-lt"/>
              </a:rPr>
              <a:t>Dyslipidemia: 	429 (58.52%)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1800" dirty="0">
                <a:solidFill>
                  <a:srgbClr val="002060"/>
                </a:solidFill>
                <a:latin typeface="+mj-lt"/>
              </a:rPr>
              <a:t>CAD:		278 (37.92%)</a:t>
            </a:r>
          </a:p>
        </p:txBody>
      </p:sp>
      <p:pic>
        <p:nvPicPr>
          <p:cNvPr id="7" name="Immagine 4">
            <a:extLst>
              <a:ext uri="{FF2B5EF4-FFF2-40B4-BE49-F238E27FC236}">
                <a16:creationId xmlns:a16="http://schemas.microsoft.com/office/drawing/2014/main" id="{F0E38242-F347-B44E-87E6-E6DF29EF17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28" r="8669"/>
          <a:stretch/>
        </p:blipFill>
        <p:spPr>
          <a:xfrm>
            <a:off x="381000" y="1063335"/>
            <a:ext cx="3962400" cy="3344546"/>
          </a:xfrm>
          <a:prstGeom prst="rect">
            <a:avLst/>
          </a:prstGeom>
        </p:spPr>
      </p:pic>
      <p:sp>
        <p:nvSpPr>
          <p:cNvPr id="6" name="Rettangolo 13">
            <a:extLst>
              <a:ext uri="{FF2B5EF4-FFF2-40B4-BE49-F238E27FC236}">
                <a16:creationId xmlns:a16="http://schemas.microsoft.com/office/drawing/2014/main" id="{AE9A1E39-39BA-0648-95BB-B609E68D2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7300" y="4324350"/>
            <a:ext cx="41084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it-IT" sz="1000" i="1" dirty="0">
                <a:solidFill>
                  <a:srgbClr val="002060"/>
                </a:solidFill>
              </a:rPr>
              <a:t>Unpublished Data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DCB5D998-EBFF-0847-B15B-A51D201D5CAB}"/>
              </a:ext>
            </a:extLst>
          </p:cNvPr>
          <p:cNvCxnSpPr/>
          <p:nvPr/>
        </p:nvCxnSpPr>
        <p:spPr>
          <a:xfrm>
            <a:off x="1143000" y="800100"/>
            <a:ext cx="6858000" cy="0"/>
          </a:xfrm>
          <a:prstGeom prst="line">
            <a:avLst/>
          </a:prstGeom>
          <a:ln>
            <a:solidFill>
              <a:srgbClr val="9900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05" name="Rettangolo 6">
            <a:extLst>
              <a:ext uri="{FF2B5EF4-FFF2-40B4-BE49-F238E27FC236}">
                <a16:creationId xmlns:a16="http://schemas.microsoft.com/office/drawing/2014/main" id="{D6BBD82D-FD75-F94B-86BE-F3CC8D9EB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8650" y="34925"/>
            <a:ext cx="2806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4000" b="1">
                <a:solidFill>
                  <a:srgbClr val="990033"/>
                </a:solidFill>
              </a:rPr>
              <a:t>Symptoms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715AA092-55E9-1B43-9918-18DC8B7D7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092696"/>
            <a:ext cx="4654062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it-IT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altLang="it-IT" sz="2800" b="1" dirty="0">
                <a:solidFill>
                  <a:srgbClr val="970235"/>
                </a:solidFill>
                <a:latin typeface="+mj-lt"/>
              </a:rPr>
              <a:t>131/733</a:t>
            </a:r>
            <a:r>
              <a:rPr lang="en-GB" altLang="it-IT" sz="2800" b="1" dirty="0">
                <a:solidFill>
                  <a:srgbClr val="002060"/>
                </a:solidFill>
                <a:latin typeface="+mj-lt"/>
              </a:rPr>
              <a:t> patients (17.87%) were symptomatic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GB" altLang="it-IT" dirty="0">
              <a:solidFill>
                <a:srgbClr val="002060"/>
              </a:solidFill>
              <a:latin typeface="+mj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it-IT" sz="2800" b="1" dirty="0">
                <a:solidFill>
                  <a:srgbClr val="002060"/>
                </a:solidFill>
              </a:rPr>
              <a:t>96</a:t>
            </a:r>
            <a:r>
              <a:rPr lang="en-GB" altLang="it-IT" sz="2800" dirty="0">
                <a:solidFill>
                  <a:srgbClr val="002060"/>
                </a:solidFill>
              </a:rPr>
              <a:t> TIA (73.28%)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GB" altLang="it-IT" sz="1800" dirty="0">
              <a:solidFill>
                <a:srgbClr val="002060"/>
              </a:solidFill>
              <a:latin typeface="+mj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it-IT" sz="2800" b="1" dirty="0">
                <a:solidFill>
                  <a:srgbClr val="002060"/>
                </a:solidFill>
                <a:latin typeface="+mj-lt"/>
              </a:rPr>
              <a:t>23</a:t>
            </a:r>
            <a:r>
              <a:rPr lang="en-GB" altLang="it-IT" sz="2800" dirty="0">
                <a:solidFill>
                  <a:srgbClr val="002060"/>
                </a:solidFill>
                <a:latin typeface="+mj-lt"/>
              </a:rPr>
              <a:t> Minor Stroke (17.55%)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GB" altLang="it-IT" sz="1800" dirty="0">
              <a:solidFill>
                <a:srgbClr val="002060"/>
              </a:solidFill>
              <a:latin typeface="+mj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it-IT" sz="2800" b="1" dirty="0">
                <a:solidFill>
                  <a:srgbClr val="002060"/>
                </a:solidFill>
                <a:latin typeface="+mj-lt"/>
              </a:rPr>
              <a:t>12</a:t>
            </a:r>
            <a:r>
              <a:rPr lang="en-GB" altLang="it-IT" sz="2800" dirty="0">
                <a:solidFill>
                  <a:srgbClr val="002060"/>
                </a:solidFill>
                <a:latin typeface="+mj-lt"/>
              </a:rPr>
              <a:t> Major Stroke (9.17%)</a:t>
            </a:r>
          </a:p>
        </p:txBody>
      </p:sp>
      <p:graphicFrame>
        <p:nvGraphicFramePr>
          <p:cNvPr id="10" name="Grafico 9">
            <a:extLst>
              <a:ext uri="{FF2B5EF4-FFF2-40B4-BE49-F238E27FC236}">
                <a16:creationId xmlns:a16="http://schemas.microsoft.com/office/drawing/2014/main" id="{AB521683-12FD-E64E-969E-E8A40D7DC0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0439096"/>
              </p:ext>
            </p:extLst>
          </p:nvPr>
        </p:nvGraphicFramePr>
        <p:xfrm>
          <a:off x="5035062" y="228600"/>
          <a:ext cx="3657600" cy="4781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40D9CA7-DA4C-9745-95E0-267DA562D5AA}"/>
              </a:ext>
            </a:extLst>
          </p:cNvPr>
          <p:cNvSpPr txBox="1"/>
          <p:nvPr/>
        </p:nvSpPr>
        <p:spPr>
          <a:xfrm>
            <a:off x="7373450" y="3790950"/>
            <a:ext cx="404812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050" dirty="0"/>
              <a:t>TIA</a:t>
            </a:r>
          </a:p>
        </p:txBody>
      </p:sp>
      <p:sp>
        <p:nvSpPr>
          <p:cNvPr id="12" name="CasellaDiTesto 9">
            <a:extLst>
              <a:ext uri="{FF2B5EF4-FFF2-40B4-BE49-F238E27FC236}">
                <a16:creationId xmlns:a16="http://schemas.microsoft.com/office/drawing/2014/main" id="{2FB4D34D-5E17-544A-8342-F75076788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6862" y="3409950"/>
            <a:ext cx="8001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sz="900" dirty="0"/>
              <a:t>Minor </a:t>
            </a:r>
            <a:r>
              <a:rPr lang="it-IT" altLang="it-IT" sz="900" dirty="0" err="1"/>
              <a:t>Stoke</a:t>
            </a:r>
            <a:endParaRPr lang="it-IT" altLang="it-IT" sz="9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256E8B5-53D0-1342-86F8-7EB9EBB20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5305" y="3181350"/>
            <a:ext cx="80021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sz="900" dirty="0"/>
              <a:t>Major </a:t>
            </a:r>
            <a:r>
              <a:rPr lang="it-IT" altLang="it-IT" sz="900" dirty="0" err="1"/>
              <a:t>Stoke</a:t>
            </a:r>
            <a:endParaRPr lang="it-IT" altLang="it-IT" sz="90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E949B1BB-91F4-A44E-8105-5B6EE5A5B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7300" y="4324350"/>
            <a:ext cx="41084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it-IT" sz="1000" i="1" dirty="0">
                <a:solidFill>
                  <a:srgbClr val="002060"/>
                </a:solidFill>
              </a:rPr>
              <a:t>Unpublished Data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19338</TotalTime>
  <Words>700</Words>
  <Application>Microsoft Macintosh PowerPoint</Application>
  <PresentationFormat>Presentazione su schermo (16:9)</PresentationFormat>
  <Paragraphs>177</Paragraphs>
  <Slides>23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9" baseType="lpstr">
      <vt:lpstr>Arial</vt:lpstr>
      <vt:lpstr>Calibri</vt:lpstr>
      <vt:lpstr>Century Gothic</vt:lpstr>
      <vt:lpstr>Times New Roman</vt:lpstr>
      <vt:lpstr>Verdana</vt:lpstr>
      <vt:lpstr>Default Design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pasqualino.sirignano@gmail.com</dc:creator>
  <cp:lastModifiedBy>Pasqualino Sirignano</cp:lastModifiedBy>
  <cp:revision>663</cp:revision>
  <cp:lastPrinted>1601-01-01T00:00:00Z</cp:lastPrinted>
  <dcterms:created xsi:type="dcterms:W3CDTF">2015-09-24T05:32:56Z</dcterms:created>
  <dcterms:modified xsi:type="dcterms:W3CDTF">2019-11-15T09:05:51Z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